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8" r:id="rId3"/>
    <p:sldId id="284" r:id="rId4"/>
    <p:sldId id="288" r:id="rId5"/>
    <p:sldId id="287" r:id="rId6"/>
    <p:sldId id="265" r:id="rId7"/>
    <p:sldId id="273" r:id="rId8"/>
    <p:sldId id="269" r:id="rId9"/>
    <p:sldId id="289" r:id="rId10"/>
    <p:sldId id="31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BE9"/>
    <a:srgbClr val="ADD0CA"/>
    <a:srgbClr val="8E979A"/>
    <a:srgbClr val="747E82"/>
    <a:srgbClr val="595959"/>
    <a:srgbClr val="A7AEB1"/>
    <a:srgbClr val="75AFA5"/>
    <a:srgbClr val="529086"/>
    <a:srgbClr val="8E9699"/>
    <a:srgbClr val="A7A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60" y="44"/>
      </p:cViewPr>
      <p:guideLst>
        <p:guide orient="horz" pos="2184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175960988657222"/>
          <c:y val="0.865927560094960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2130" b="1" i="0" u="none" strike="noStrike" kern="1200" cap="all" spc="0" baseline="0">
              <a:solidFill>
                <a:srgbClr val="595959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6078997521095146E-2"/>
          <c:y val="5.5646753685920855E-2"/>
          <c:w val="0.94784200495780968"/>
          <c:h val="0.7120948145495343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заключенных ЭСК</c:v>
                </c:pt>
              </c:strCache>
            </c:strRef>
          </c:tx>
          <c:spPr>
            <a:ln w="19050" cap="rnd" cmpd="sng" algn="ctr">
              <a:solidFill>
                <a:srgbClr val="3D6B63"/>
              </a:solidFill>
              <a:prstDash val="sysDash"/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solidFill>
                  <a:srgbClr val="3D6B63"/>
                </a:solidFill>
                <a:prstDash val="solid"/>
              </a:ln>
              <a:effectLst/>
            </c:spPr>
          </c:marker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16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73B-4E64-B8CF-CFB1AAC089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60</c:v>
                </c:pt>
                <c:pt idx="3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5C-4821-95DF-7EACB2FA3E7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9161472"/>
        <c:axId val="129168896"/>
      </c:lineChart>
      <c:catAx>
        <c:axId val="12916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3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168896"/>
        <c:crosses val="autoZero"/>
        <c:auto val="1"/>
        <c:lblAlgn val="ctr"/>
        <c:lblOffset val="100"/>
        <c:noMultiLvlLbl val="0"/>
      </c:catAx>
      <c:valAx>
        <c:axId val="1291688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916147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4130586932447398"/>
          <c:y val="0.884692593480345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252978959025465E-2"/>
          <c:y val="0.2013525187759668"/>
          <c:w val="0.8254940420819491"/>
          <c:h val="0.708198755592841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заключенных ЭСК</c:v>
                </c:pt>
              </c:strCache>
            </c:strRef>
          </c:tx>
          <c:dPt>
            <c:idx val="0"/>
            <c:bubble3D val="0"/>
            <c:explosion val="2"/>
            <c:spPr>
              <a:solidFill>
                <a:srgbClr val="ADD0CA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1DDC-483A-9E4D-523CF55A34FE}"/>
              </c:ext>
            </c:extLst>
          </c:dPt>
          <c:dPt>
            <c:idx val="1"/>
            <c:bubble3D val="0"/>
            <c:spPr>
              <a:solidFill>
                <a:srgbClr val="3D6B6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1DDC-483A-9E4D-523CF55A34FE}"/>
              </c:ext>
            </c:extLst>
          </c:dPt>
          <c:dPt>
            <c:idx val="2"/>
            <c:bubble3D val="0"/>
            <c:spPr>
              <a:solidFill>
                <a:srgbClr val="52908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DDC-483A-9E4D-523CF55A34FE}"/>
              </c:ext>
            </c:extLst>
          </c:dPt>
          <c:dLbls>
            <c:dLbl>
              <c:idx val="0"/>
              <c:layout>
                <c:manualLayout>
                  <c:x val="-3.3754152823920268E-2"/>
                  <c:y val="-0.42807706136145734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75AFA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DC-483A-9E4D-523CF55A34FE}"/>
                </c:ext>
              </c:extLst>
            </c:dLbl>
            <c:dLbl>
              <c:idx val="1"/>
              <c:layout>
                <c:manualLayout>
                  <c:x val="1.3501661129568106E-2"/>
                  <c:y val="0.193427412911473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3D6B6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DC-483A-9E4D-523CF55A34FE}"/>
                </c:ext>
              </c:extLst>
            </c:dLbl>
            <c:dLbl>
              <c:idx val="2"/>
              <c:layout>
                <c:manualLayout>
                  <c:x val="-5.8507198228128464E-2"/>
                  <c:y val="5.0735059124320837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52908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DC-483A-9E4D-523CF55A34FE}"/>
                </c:ext>
              </c:extLst>
            </c:dLbl>
            <c:numFmt formatCode="General" sourceLinked="0"/>
            <c:spPr>
              <a:noFill/>
              <a:ln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92009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Система освещения</c:v>
                </c:pt>
                <c:pt idx="1">
                  <c:v>Система отопления</c:v>
                </c:pt>
                <c:pt idx="2">
                  <c:v>Комплексные ЭСК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52</c:v>
                </c:pt>
                <c:pt idx="1">
                  <c:v>20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DC-483A-9E4D-523CF55A34FE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ADD0CA"/>
            </a:solidFill>
          </c:spPr>
          <c:dPt>
            <c:idx val="0"/>
            <c:bubble3D val="0"/>
            <c:spPr>
              <a:solidFill>
                <a:srgbClr val="ADD0C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A2-4672-B571-25C63A42DC43}"/>
              </c:ext>
            </c:extLst>
          </c:dPt>
          <c:cat>
            <c:strRef>
              <c:f>Sheet1!$A$2</c:f>
              <c:strCache>
                <c:ptCount val="1"/>
                <c:pt idx="0">
                  <c:v>1st Qtr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4A2-4672-B571-25C63A42D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088117078773428"/>
          <c:y val="1.0112350603954169E-2"/>
          <c:w val="0.59911882921226567"/>
          <c:h val="0.7775282867130083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ADD0CA"/>
            </a:solidFill>
          </c:spPr>
          <c:dPt>
            <c:idx val="0"/>
            <c:bubble3D val="0"/>
            <c:spPr>
              <a:solidFill>
                <a:srgbClr val="ADD0C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A6-4E17-B396-AE94EF4578D0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A6-4E17-B396-AE94EF4578D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A6-4E17-B396-AE94EF4578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cs:styleClr val="auto"/>
    </cs:fontRef>
    <cs:spPr/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915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0.62073</cdr:x>
      <cdr:y>0.47153</cdr:y>
    </cdr:from>
    <cdr:to>
      <cdr:x>0.70542</cdr:x>
      <cdr:y>0.58309</cdr:y>
    </cdr:to>
    <cdr:sp macro="" textlink="">
      <cdr:nvSpPr>
        <cdr:cNvPr id="2" name="Овал 1">
          <a:extLst xmlns:a="http://schemas.openxmlformats.org/drawingml/2006/main">
            <a:ext uri="{FF2B5EF4-FFF2-40B4-BE49-F238E27FC236}">
              <a16:creationId xmlns:a16="http://schemas.microsoft.com/office/drawing/2014/main" id="{76C112FC-2E3D-4AC4-8623-C11331CF7BB5}"/>
            </a:ext>
          </a:extLst>
        </cdr:cNvPr>
        <cdr:cNvSpPr/>
      </cdr:nvSpPr>
      <cdr:spPr>
        <a:xfrm xmlns:a="http://schemas.openxmlformats.org/drawingml/2006/main">
          <a:off x="3503223" y="1888547"/>
          <a:ext cx="477982" cy="446808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ru-RU" sz="1100" b="1" dirty="0"/>
            <a:t>52</a:t>
          </a:r>
        </a:p>
      </cdr:txBody>
    </cdr:sp>
  </cdr:relSizeAnchor>
  <cdr:relSizeAnchor xmlns:cdr="http://schemas.openxmlformats.org/drawingml/2006/chartDrawing">
    <cdr:from>
      <cdr:x>0.19954</cdr:x>
      <cdr:y>0.38844</cdr:y>
    </cdr:from>
    <cdr:to>
      <cdr:x>0.28423</cdr:x>
      <cdr:y>0.5</cdr:y>
    </cdr:to>
    <cdr:sp macro="" textlink="">
      <cdr:nvSpPr>
        <cdr:cNvPr id="3" name="Овал 2">
          <a:extLst xmlns:a="http://schemas.openxmlformats.org/drawingml/2006/main">
            <a:ext uri="{FF2B5EF4-FFF2-40B4-BE49-F238E27FC236}">
              <a16:creationId xmlns:a16="http://schemas.microsoft.com/office/drawing/2014/main" id="{D1CABB71-DDA4-4282-8D9B-9A6C8BDDDFD2}"/>
            </a:ext>
          </a:extLst>
        </cdr:cNvPr>
        <cdr:cNvSpPr/>
      </cdr:nvSpPr>
      <cdr:spPr>
        <a:xfrm xmlns:a="http://schemas.openxmlformats.org/drawingml/2006/main">
          <a:off x="1126133" y="1555752"/>
          <a:ext cx="477982" cy="446808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/>
            <a:t>20</a:t>
          </a:r>
          <a:endParaRPr lang="ru-RU" sz="11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7D551-8C52-4D16-A7CE-F6C180E27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42ED77-AC19-454D-B4A1-424001E802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3B4ED-8F26-4E52-89E4-A97BA565C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E5DB4-95C3-453A-AEF4-4ADDD6078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B722C-8F99-4811-9C7D-A6287D61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2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5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646C6A6A-4FEB-4036-8413-02EC9F7A3E4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84944" y="791215"/>
            <a:ext cx="2702210" cy="457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22B40457-2272-4572-9F3E-263215956E8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21870" y="791215"/>
            <a:ext cx="2702210" cy="45720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4A14058A-41EF-4CAE-BEEA-F7C2E3C1D24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258797" y="791215"/>
            <a:ext cx="2702210" cy="4572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A17DE6BB-BE4B-4DE8-BF05-DB043D137D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95724" y="791215"/>
            <a:ext cx="2702210" cy="4572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09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CAFE9FA-7734-42BC-9AEE-E68FE1ED0B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131" y="2115212"/>
            <a:ext cx="4906963" cy="302999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16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B3CED-F805-4729-9835-8B7D6650B7D4}"/>
              </a:ext>
            </a:extLst>
          </p:cNvPr>
          <p:cNvSpPr/>
          <p:nvPr userDrawn="1"/>
        </p:nvSpPr>
        <p:spPr>
          <a:xfrm>
            <a:off x="0" y="0"/>
            <a:ext cx="6100549" cy="6858000"/>
          </a:xfrm>
          <a:prstGeom prst="rect">
            <a:avLst/>
          </a:prstGeom>
          <a:solidFill>
            <a:srgbClr val="747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2B35636-89A9-40F0-93A8-0811FA3966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8674" y="1040606"/>
            <a:ext cx="2743200" cy="47767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58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E80DEC2-53B0-4E94-BFF8-ECF178F7A1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2668" y="1583354"/>
            <a:ext cx="5418138" cy="317976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9C8C0BA7-52EB-4837-9186-5D8D48259ED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6142" y="1583354"/>
            <a:ext cx="5418138" cy="31797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9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BDA4B97-6931-4BEC-BAC1-5EDE97B92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46738" y="478169"/>
            <a:ext cx="3986213" cy="5691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78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70C64D9-30AC-4A2F-947B-54A76EB7264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5827" y="2374911"/>
            <a:ext cx="2194307" cy="2184378"/>
          </a:xfrm>
          <a:custGeom>
            <a:avLst/>
            <a:gdLst>
              <a:gd name="connsiteX0" fmla="*/ 1097154 w 2194307"/>
              <a:gd name="connsiteY0" fmla="*/ 0 h 2184378"/>
              <a:gd name="connsiteX1" fmla="*/ 1344013 w 2194307"/>
              <a:gd name="connsiteY1" fmla="*/ 101573 h 2184378"/>
              <a:gd name="connsiteX2" fmla="*/ 2092272 w 2194307"/>
              <a:gd name="connsiteY2" fmla="*/ 846447 h 2184378"/>
              <a:gd name="connsiteX3" fmla="*/ 2092272 w 2194307"/>
              <a:gd name="connsiteY3" fmla="*/ 1337932 h 2184378"/>
              <a:gd name="connsiteX4" fmla="*/ 1344013 w 2194307"/>
              <a:gd name="connsiteY4" fmla="*/ 2082805 h 2184378"/>
              <a:gd name="connsiteX5" fmla="*/ 850294 w 2194307"/>
              <a:gd name="connsiteY5" fmla="*/ 2082805 h 2184378"/>
              <a:gd name="connsiteX6" fmla="*/ 102035 w 2194307"/>
              <a:gd name="connsiteY6" fmla="*/ 1337932 h 2184378"/>
              <a:gd name="connsiteX7" fmla="*/ 102035 w 2194307"/>
              <a:gd name="connsiteY7" fmla="*/ 846447 h 2184378"/>
              <a:gd name="connsiteX8" fmla="*/ 850294 w 2194307"/>
              <a:gd name="connsiteY8" fmla="*/ 101573 h 2184378"/>
              <a:gd name="connsiteX9" fmla="*/ 1097154 w 2194307"/>
              <a:gd name="connsiteY9" fmla="*/ 0 h 2184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94307" h="2184378">
                <a:moveTo>
                  <a:pt x="1097154" y="0"/>
                </a:moveTo>
                <a:cubicBezTo>
                  <a:pt x="1186572" y="0"/>
                  <a:pt x="1275990" y="33858"/>
                  <a:pt x="1344013" y="101573"/>
                </a:cubicBezTo>
                <a:cubicBezTo>
                  <a:pt x="2092272" y="846447"/>
                  <a:pt x="2092272" y="846447"/>
                  <a:pt x="2092272" y="846447"/>
                </a:cubicBezTo>
                <a:cubicBezTo>
                  <a:pt x="2228319" y="981878"/>
                  <a:pt x="2228319" y="1202500"/>
                  <a:pt x="2092272" y="1337932"/>
                </a:cubicBezTo>
                <a:cubicBezTo>
                  <a:pt x="1344013" y="2082805"/>
                  <a:pt x="1344013" y="2082805"/>
                  <a:pt x="1344013" y="2082805"/>
                </a:cubicBezTo>
                <a:cubicBezTo>
                  <a:pt x="1207966" y="2218236"/>
                  <a:pt x="986341" y="2218236"/>
                  <a:pt x="850294" y="2082805"/>
                </a:cubicBezTo>
                <a:cubicBezTo>
                  <a:pt x="102035" y="1337932"/>
                  <a:pt x="102035" y="1337932"/>
                  <a:pt x="102035" y="1337932"/>
                </a:cubicBezTo>
                <a:cubicBezTo>
                  <a:pt x="-34012" y="1202500"/>
                  <a:pt x="-34012" y="981878"/>
                  <a:pt x="102035" y="846447"/>
                </a:cubicBezTo>
                <a:cubicBezTo>
                  <a:pt x="850294" y="101573"/>
                  <a:pt x="850294" y="101573"/>
                  <a:pt x="850294" y="101573"/>
                </a:cubicBezTo>
                <a:cubicBezTo>
                  <a:pt x="918318" y="33858"/>
                  <a:pt x="1007736" y="0"/>
                  <a:pt x="10971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5724220-3494-4F56-A441-DAE0B86ED0F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30554" y="2374911"/>
            <a:ext cx="2194307" cy="2184378"/>
          </a:xfrm>
          <a:custGeom>
            <a:avLst/>
            <a:gdLst>
              <a:gd name="connsiteX0" fmla="*/ 1097154 w 2194307"/>
              <a:gd name="connsiteY0" fmla="*/ 0 h 2184378"/>
              <a:gd name="connsiteX1" fmla="*/ 1344013 w 2194307"/>
              <a:gd name="connsiteY1" fmla="*/ 101573 h 2184378"/>
              <a:gd name="connsiteX2" fmla="*/ 2092272 w 2194307"/>
              <a:gd name="connsiteY2" fmla="*/ 846447 h 2184378"/>
              <a:gd name="connsiteX3" fmla="*/ 2092272 w 2194307"/>
              <a:gd name="connsiteY3" fmla="*/ 1337932 h 2184378"/>
              <a:gd name="connsiteX4" fmla="*/ 1344013 w 2194307"/>
              <a:gd name="connsiteY4" fmla="*/ 2082805 h 2184378"/>
              <a:gd name="connsiteX5" fmla="*/ 850294 w 2194307"/>
              <a:gd name="connsiteY5" fmla="*/ 2082805 h 2184378"/>
              <a:gd name="connsiteX6" fmla="*/ 102035 w 2194307"/>
              <a:gd name="connsiteY6" fmla="*/ 1337932 h 2184378"/>
              <a:gd name="connsiteX7" fmla="*/ 102035 w 2194307"/>
              <a:gd name="connsiteY7" fmla="*/ 846447 h 2184378"/>
              <a:gd name="connsiteX8" fmla="*/ 850294 w 2194307"/>
              <a:gd name="connsiteY8" fmla="*/ 101573 h 2184378"/>
              <a:gd name="connsiteX9" fmla="*/ 1097154 w 2194307"/>
              <a:gd name="connsiteY9" fmla="*/ 0 h 2184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94307" h="2184378">
                <a:moveTo>
                  <a:pt x="1097154" y="0"/>
                </a:moveTo>
                <a:cubicBezTo>
                  <a:pt x="1186572" y="0"/>
                  <a:pt x="1275990" y="33858"/>
                  <a:pt x="1344013" y="101573"/>
                </a:cubicBezTo>
                <a:cubicBezTo>
                  <a:pt x="2092272" y="846447"/>
                  <a:pt x="2092272" y="846447"/>
                  <a:pt x="2092272" y="846447"/>
                </a:cubicBezTo>
                <a:cubicBezTo>
                  <a:pt x="2228319" y="981878"/>
                  <a:pt x="2228319" y="1202500"/>
                  <a:pt x="2092272" y="1337932"/>
                </a:cubicBezTo>
                <a:cubicBezTo>
                  <a:pt x="1344013" y="2082805"/>
                  <a:pt x="1344013" y="2082805"/>
                  <a:pt x="1344013" y="2082805"/>
                </a:cubicBezTo>
                <a:cubicBezTo>
                  <a:pt x="1207966" y="2218236"/>
                  <a:pt x="986341" y="2218236"/>
                  <a:pt x="850294" y="2082805"/>
                </a:cubicBezTo>
                <a:cubicBezTo>
                  <a:pt x="102035" y="1337932"/>
                  <a:pt x="102035" y="1337932"/>
                  <a:pt x="102035" y="1337932"/>
                </a:cubicBezTo>
                <a:cubicBezTo>
                  <a:pt x="-34012" y="1202500"/>
                  <a:pt x="-34012" y="981878"/>
                  <a:pt x="102035" y="846447"/>
                </a:cubicBezTo>
                <a:cubicBezTo>
                  <a:pt x="850294" y="101573"/>
                  <a:pt x="850294" y="101573"/>
                  <a:pt x="850294" y="101573"/>
                </a:cubicBezTo>
                <a:cubicBezTo>
                  <a:pt x="918318" y="33858"/>
                  <a:pt x="1007736" y="0"/>
                  <a:pt x="10971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5C22260-9D65-411A-ABFC-D85FC372C86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55281" y="2374911"/>
            <a:ext cx="2194307" cy="2184378"/>
          </a:xfrm>
          <a:custGeom>
            <a:avLst/>
            <a:gdLst>
              <a:gd name="connsiteX0" fmla="*/ 1097154 w 2194307"/>
              <a:gd name="connsiteY0" fmla="*/ 0 h 2184378"/>
              <a:gd name="connsiteX1" fmla="*/ 1344013 w 2194307"/>
              <a:gd name="connsiteY1" fmla="*/ 101573 h 2184378"/>
              <a:gd name="connsiteX2" fmla="*/ 2092272 w 2194307"/>
              <a:gd name="connsiteY2" fmla="*/ 846447 h 2184378"/>
              <a:gd name="connsiteX3" fmla="*/ 2092272 w 2194307"/>
              <a:gd name="connsiteY3" fmla="*/ 1337932 h 2184378"/>
              <a:gd name="connsiteX4" fmla="*/ 1344013 w 2194307"/>
              <a:gd name="connsiteY4" fmla="*/ 2082805 h 2184378"/>
              <a:gd name="connsiteX5" fmla="*/ 850294 w 2194307"/>
              <a:gd name="connsiteY5" fmla="*/ 2082805 h 2184378"/>
              <a:gd name="connsiteX6" fmla="*/ 102035 w 2194307"/>
              <a:gd name="connsiteY6" fmla="*/ 1337932 h 2184378"/>
              <a:gd name="connsiteX7" fmla="*/ 102035 w 2194307"/>
              <a:gd name="connsiteY7" fmla="*/ 846447 h 2184378"/>
              <a:gd name="connsiteX8" fmla="*/ 850294 w 2194307"/>
              <a:gd name="connsiteY8" fmla="*/ 101573 h 2184378"/>
              <a:gd name="connsiteX9" fmla="*/ 1097154 w 2194307"/>
              <a:gd name="connsiteY9" fmla="*/ 0 h 2184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94307" h="2184378">
                <a:moveTo>
                  <a:pt x="1097154" y="0"/>
                </a:moveTo>
                <a:cubicBezTo>
                  <a:pt x="1186572" y="0"/>
                  <a:pt x="1275990" y="33858"/>
                  <a:pt x="1344013" y="101573"/>
                </a:cubicBezTo>
                <a:cubicBezTo>
                  <a:pt x="2092272" y="846447"/>
                  <a:pt x="2092272" y="846447"/>
                  <a:pt x="2092272" y="846447"/>
                </a:cubicBezTo>
                <a:cubicBezTo>
                  <a:pt x="2228319" y="981878"/>
                  <a:pt x="2228319" y="1202500"/>
                  <a:pt x="2092272" y="1337932"/>
                </a:cubicBezTo>
                <a:cubicBezTo>
                  <a:pt x="1344013" y="2082805"/>
                  <a:pt x="1344013" y="2082805"/>
                  <a:pt x="1344013" y="2082805"/>
                </a:cubicBezTo>
                <a:cubicBezTo>
                  <a:pt x="1207966" y="2218236"/>
                  <a:pt x="986341" y="2218236"/>
                  <a:pt x="850294" y="2082805"/>
                </a:cubicBezTo>
                <a:cubicBezTo>
                  <a:pt x="102035" y="1337932"/>
                  <a:pt x="102035" y="1337932"/>
                  <a:pt x="102035" y="1337932"/>
                </a:cubicBezTo>
                <a:cubicBezTo>
                  <a:pt x="-34012" y="1202500"/>
                  <a:pt x="-34012" y="981878"/>
                  <a:pt x="102035" y="846447"/>
                </a:cubicBezTo>
                <a:cubicBezTo>
                  <a:pt x="850294" y="101573"/>
                  <a:pt x="850294" y="101573"/>
                  <a:pt x="850294" y="101573"/>
                </a:cubicBezTo>
                <a:cubicBezTo>
                  <a:pt x="918318" y="33858"/>
                  <a:pt x="1007736" y="0"/>
                  <a:pt x="10971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77613303-A5FA-488F-92ED-AC9F162E600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80009" y="2374911"/>
            <a:ext cx="2194307" cy="2184378"/>
          </a:xfrm>
          <a:custGeom>
            <a:avLst/>
            <a:gdLst>
              <a:gd name="connsiteX0" fmla="*/ 1097154 w 2194307"/>
              <a:gd name="connsiteY0" fmla="*/ 0 h 2184378"/>
              <a:gd name="connsiteX1" fmla="*/ 1344013 w 2194307"/>
              <a:gd name="connsiteY1" fmla="*/ 101573 h 2184378"/>
              <a:gd name="connsiteX2" fmla="*/ 2092272 w 2194307"/>
              <a:gd name="connsiteY2" fmla="*/ 846447 h 2184378"/>
              <a:gd name="connsiteX3" fmla="*/ 2092272 w 2194307"/>
              <a:gd name="connsiteY3" fmla="*/ 1337932 h 2184378"/>
              <a:gd name="connsiteX4" fmla="*/ 1344013 w 2194307"/>
              <a:gd name="connsiteY4" fmla="*/ 2082805 h 2184378"/>
              <a:gd name="connsiteX5" fmla="*/ 850294 w 2194307"/>
              <a:gd name="connsiteY5" fmla="*/ 2082805 h 2184378"/>
              <a:gd name="connsiteX6" fmla="*/ 102035 w 2194307"/>
              <a:gd name="connsiteY6" fmla="*/ 1337932 h 2184378"/>
              <a:gd name="connsiteX7" fmla="*/ 102035 w 2194307"/>
              <a:gd name="connsiteY7" fmla="*/ 846447 h 2184378"/>
              <a:gd name="connsiteX8" fmla="*/ 850294 w 2194307"/>
              <a:gd name="connsiteY8" fmla="*/ 101573 h 2184378"/>
              <a:gd name="connsiteX9" fmla="*/ 1097154 w 2194307"/>
              <a:gd name="connsiteY9" fmla="*/ 0 h 2184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94307" h="2184378">
                <a:moveTo>
                  <a:pt x="1097154" y="0"/>
                </a:moveTo>
                <a:cubicBezTo>
                  <a:pt x="1186572" y="0"/>
                  <a:pt x="1275989" y="33858"/>
                  <a:pt x="1344013" y="101573"/>
                </a:cubicBezTo>
                <a:cubicBezTo>
                  <a:pt x="2092272" y="846447"/>
                  <a:pt x="2092272" y="846447"/>
                  <a:pt x="2092272" y="846447"/>
                </a:cubicBezTo>
                <a:cubicBezTo>
                  <a:pt x="2228319" y="981878"/>
                  <a:pt x="2228319" y="1202500"/>
                  <a:pt x="2092272" y="1337932"/>
                </a:cubicBezTo>
                <a:cubicBezTo>
                  <a:pt x="1344013" y="2082805"/>
                  <a:pt x="1344013" y="2082805"/>
                  <a:pt x="1344013" y="2082805"/>
                </a:cubicBezTo>
                <a:cubicBezTo>
                  <a:pt x="1207966" y="2218236"/>
                  <a:pt x="986341" y="2218236"/>
                  <a:pt x="850294" y="2082805"/>
                </a:cubicBezTo>
                <a:cubicBezTo>
                  <a:pt x="102035" y="1337932"/>
                  <a:pt x="102035" y="1337932"/>
                  <a:pt x="102035" y="1337932"/>
                </a:cubicBezTo>
                <a:cubicBezTo>
                  <a:pt x="-34012" y="1202500"/>
                  <a:pt x="-34012" y="981878"/>
                  <a:pt x="102035" y="846447"/>
                </a:cubicBezTo>
                <a:cubicBezTo>
                  <a:pt x="850294" y="101573"/>
                  <a:pt x="850294" y="101573"/>
                  <a:pt x="850294" y="101573"/>
                </a:cubicBezTo>
                <a:cubicBezTo>
                  <a:pt x="918318" y="33858"/>
                  <a:pt x="1007736" y="0"/>
                  <a:pt x="10971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70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FD33BD4-34CB-4E59-B51D-505C71AFD58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11968" y="2301888"/>
            <a:ext cx="2070924" cy="2070924"/>
          </a:xfrm>
          <a:custGeom>
            <a:avLst/>
            <a:gdLst>
              <a:gd name="connsiteX0" fmla="*/ 1035462 w 2070924"/>
              <a:gd name="connsiteY0" fmla="*/ 0 h 2070924"/>
              <a:gd name="connsiteX1" fmla="*/ 2070924 w 2070924"/>
              <a:gd name="connsiteY1" fmla="*/ 1035462 h 2070924"/>
              <a:gd name="connsiteX2" fmla="*/ 1035462 w 2070924"/>
              <a:gd name="connsiteY2" fmla="*/ 2070924 h 2070924"/>
              <a:gd name="connsiteX3" fmla="*/ 0 w 2070924"/>
              <a:gd name="connsiteY3" fmla="*/ 1035462 h 2070924"/>
              <a:gd name="connsiteX4" fmla="*/ 1035462 w 2070924"/>
              <a:gd name="connsiteY4" fmla="*/ 0 h 2070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0924" h="2070924">
                <a:moveTo>
                  <a:pt x="1035462" y="0"/>
                </a:moveTo>
                <a:cubicBezTo>
                  <a:pt x="1607332" y="0"/>
                  <a:pt x="2070924" y="463592"/>
                  <a:pt x="2070924" y="1035462"/>
                </a:cubicBezTo>
                <a:cubicBezTo>
                  <a:pt x="2070924" y="1607332"/>
                  <a:pt x="1607332" y="2070924"/>
                  <a:pt x="1035462" y="2070924"/>
                </a:cubicBezTo>
                <a:cubicBezTo>
                  <a:pt x="463592" y="2070924"/>
                  <a:pt x="0" y="1607332"/>
                  <a:pt x="0" y="1035462"/>
                </a:cubicBezTo>
                <a:cubicBezTo>
                  <a:pt x="0" y="463592"/>
                  <a:pt x="463592" y="0"/>
                  <a:pt x="103546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C0B93AE5-0025-4416-8177-B2B3CEEA630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80721" y="2301888"/>
            <a:ext cx="2070924" cy="2070924"/>
          </a:xfrm>
          <a:custGeom>
            <a:avLst/>
            <a:gdLst>
              <a:gd name="connsiteX0" fmla="*/ 1035462 w 2070924"/>
              <a:gd name="connsiteY0" fmla="*/ 0 h 2070924"/>
              <a:gd name="connsiteX1" fmla="*/ 2070924 w 2070924"/>
              <a:gd name="connsiteY1" fmla="*/ 1035462 h 2070924"/>
              <a:gd name="connsiteX2" fmla="*/ 1035462 w 2070924"/>
              <a:gd name="connsiteY2" fmla="*/ 2070924 h 2070924"/>
              <a:gd name="connsiteX3" fmla="*/ 0 w 2070924"/>
              <a:gd name="connsiteY3" fmla="*/ 1035462 h 2070924"/>
              <a:gd name="connsiteX4" fmla="*/ 1035462 w 2070924"/>
              <a:gd name="connsiteY4" fmla="*/ 0 h 2070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0924" h="2070924">
                <a:moveTo>
                  <a:pt x="1035462" y="0"/>
                </a:moveTo>
                <a:cubicBezTo>
                  <a:pt x="1607332" y="0"/>
                  <a:pt x="2070924" y="463592"/>
                  <a:pt x="2070924" y="1035462"/>
                </a:cubicBezTo>
                <a:cubicBezTo>
                  <a:pt x="2070924" y="1607332"/>
                  <a:pt x="1607332" y="2070924"/>
                  <a:pt x="1035462" y="2070924"/>
                </a:cubicBezTo>
                <a:cubicBezTo>
                  <a:pt x="463592" y="2070924"/>
                  <a:pt x="0" y="1607332"/>
                  <a:pt x="0" y="1035462"/>
                </a:cubicBezTo>
                <a:cubicBezTo>
                  <a:pt x="0" y="463592"/>
                  <a:pt x="463592" y="0"/>
                  <a:pt x="103546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CB71175-A556-492B-AC91-61D30693813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749474" y="2301886"/>
            <a:ext cx="2070924" cy="2070924"/>
          </a:xfrm>
          <a:custGeom>
            <a:avLst/>
            <a:gdLst>
              <a:gd name="connsiteX0" fmla="*/ 1035462 w 2070924"/>
              <a:gd name="connsiteY0" fmla="*/ 0 h 2070924"/>
              <a:gd name="connsiteX1" fmla="*/ 2070924 w 2070924"/>
              <a:gd name="connsiteY1" fmla="*/ 1035462 h 2070924"/>
              <a:gd name="connsiteX2" fmla="*/ 1035462 w 2070924"/>
              <a:gd name="connsiteY2" fmla="*/ 2070924 h 2070924"/>
              <a:gd name="connsiteX3" fmla="*/ 0 w 2070924"/>
              <a:gd name="connsiteY3" fmla="*/ 1035462 h 2070924"/>
              <a:gd name="connsiteX4" fmla="*/ 1035462 w 2070924"/>
              <a:gd name="connsiteY4" fmla="*/ 0 h 2070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0924" h="2070924">
                <a:moveTo>
                  <a:pt x="1035462" y="0"/>
                </a:moveTo>
                <a:cubicBezTo>
                  <a:pt x="1607332" y="0"/>
                  <a:pt x="2070924" y="463592"/>
                  <a:pt x="2070924" y="1035462"/>
                </a:cubicBezTo>
                <a:cubicBezTo>
                  <a:pt x="2070924" y="1607332"/>
                  <a:pt x="1607332" y="2070924"/>
                  <a:pt x="1035462" y="2070924"/>
                </a:cubicBezTo>
                <a:cubicBezTo>
                  <a:pt x="463592" y="2070924"/>
                  <a:pt x="0" y="1607332"/>
                  <a:pt x="0" y="1035462"/>
                </a:cubicBezTo>
                <a:cubicBezTo>
                  <a:pt x="0" y="463592"/>
                  <a:pt x="463592" y="0"/>
                  <a:pt x="103546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23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BFFE25E-7FF2-4CCF-B590-E0D6CC57C8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3175"/>
            <a:ext cx="12190413" cy="3892550"/>
          </a:xfrm>
          <a:custGeom>
            <a:avLst/>
            <a:gdLst>
              <a:gd name="connsiteX0" fmla="*/ 0 w 12190413"/>
              <a:gd name="connsiteY0" fmla="*/ 0 h 3892550"/>
              <a:gd name="connsiteX1" fmla="*/ 12190413 w 12190413"/>
              <a:gd name="connsiteY1" fmla="*/ 0 h 3892550"/>
              <a:gd name="connsiteX2" fmla="*/ 12190413 w 12190413"/>
              <a:gd name="connsiteY2" fmla="*/ 3407370 h 3892550"/>
              <a:gd name="connsiteX3" fmla="*/ 9353533 w 12190413"/>
              <a:gd name="connsiteY3" fmla="*/ 2722193 h 3892550"/>
              <a:gd name="connsiteX4" fmla="*/ 4511530 w 12190413"/>
              <a:gd name="connsiteY4" fmla="*/ 3892550 h 3892550"/>
              <a:gd name="connsiteX5" fmla="*/ 0 w 12190413"/>
              <a:gd name="connsiteY5" fmla="*/ 3003671 h 389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0413" h="3892550">
                <a:moveTo>
                  <a:pt x="0" y="0"/>
                </a:moveTo>
                <a:cubicBezTo>
                  <a:pt x="0" y="0"/>
                  <a:pt x="0" y="0"/>
                  <a:pt x="12190413" y="0"/>
                </a:cubicBezTo>
                <a:cubicBezTo>
                  <a:pt x="12190413" y="0"/>
                  <a:pt x="12190413" y="0"/>
                  <a:pt x="12190413" y="3407370"/>
                </a:cubicBezTo>
                <a:cubicBezTo>
                  <a:pt x="12190413" y="3407370"/>
                  <a:pt x="11224983" y="2722193"/>
                  <a:pt x="9353533" y="2722193"/>
                </a:cubicBezTo>
                <a:cubicBezTo>
                  <a:pt x="7482084" y="2722193"/>
                  <a:pt x="6026513" y="3892550"/>
                  <a:pt x="4511530" y="3892550"/>
                </a:cubicBezTo>
                <a:cubicBezTo>
                  <a:pt x="2996547" y="3892550"/>
                  <a:pt x="0" y="3003671"/>
                  <a:pt x="0" y="300367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03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8E4B95C-7521-4408-839E-4828C476E7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5610332" cy="6865970"/>
          </a:xfrm>
          <a:custGeom>
            <a:avLst/>
            <a:gdLst>
              <a:gd name="connsiteX0" fmla="*/ 0 w 5610332"/>
              <a:gd name="connsiteY0" fmla="*/ 0 h 6865970"/>
              <a:gd name="connsiteX1" fmla="*/ 5382594 w 5610332"/>
              <a:gd name="connsiteY1" fmla="*/ 0 h 6865970"/>
              <a:gd name="connsiteX2" fmla="*/ 2831957 w 5610332"/>
              <a:gd name="connsiteY2" fmla="*/ 6865970 h 6865970"/>
              <a:gd name="connsiteX3" fmla="*/ 0 w 5610332"/>
              <a:gd name="connsiteY3" fmla="*/ 6865970 h 6865970"/>
              <a:gd name="connsiteX4" fmla="*/ 0 w 5610332"/>
              <a:gd name="connsiteY4" fmla="*/ 0 h 6865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10332" h="6865970">
                <a:moveTo>
                  <a:pt x="0" y="0"/>
                </a:moveTo>
                <a:cubicBezTo>
                  <a:pt x="0" y="0"/>
                  <a:pt x="0" y="0"/>
                  <a:pt x="5382594" y="0"/>
                </a:cubicBezTo>
                <a:cubicBezTo>
                  <a:pt x="6552886" y="3080166"/>
                  <a:pt x="2831957" y="6865970"/>
                  <a:pt x="2831957" y="6865970"/>
                </a:cubicBezTo>
                <a:lnTo>
                  <a:pt x="0" y="6865970"/>
                </a:lnTo>
                <a:cubicBezTo>
                  <a:pt x="0" y="6865970"/>
                  <a:pt x="0" y="6865970"/>
                  <a:pt x="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1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57E5F-13D0-442B-B035-71EA60BC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8D1E2-9C8C-4C23-9CFB-A7248A7F7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0BEE4-AF85-43AE-8B6B-9FE48CBD0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F841-F4FC-4501-B7A5-9780DA81C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861ED-4C05-4137-9BBB-BA7E973FD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9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57AF42-93C3-48D2-9E69-31EC2ECD63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106037"/>
            <a:ext cx="4401886" cy="4722126"/>
          </a:xfrm>
          <a:custGeom>
            <a:avLst/>
            <a:gdLst>
              <a:gd name="connsiteX0" fmla="*/ 2040823 w 4401886"/>
              <a:gd name="connsiteY0" fmla="*/ 0 h 4722126"/>
              <a:gd name="connsiteX1" fmla="*/ 4401886 w 4401886"/>
              <a:gd name="connsiteY1" fmla="*/ 2361063 h 4722126"/>
              <a:gd name="connsiteX2" fmla="*/ 2040823 w 4401886"/>
              <a:gd name="connsiteY2" fmla="*/ 4722126 h 4722126"/>
              <a:gd name="connsiteX3" fmla="*/ 82993 w 4401886"/>
              <a:gd name="connsiteY3" fmla="*/ 3681156 h 4722126"/>
              <a:gd name="connsiteX4" fmla="*/ 0 w 4401886"/>
              <a:gd name="connsiteY4" fmla="*/ 3544546 h 4722126"/>
              <a:gd name="connsiteX5" fmla="*/ 0 w 4401886"/>
              <a:gd name="connsiteY5" fmla="*/ 1177580 h 4722126"/>
              <a:gd name="connsiteX6" fmla="*/ 82993 w 4401886"/>
              <a:gd name="connsiteY6" fmla="*/ 1040970 h 4722126"/>
              <a:gd name="connsiteX7" fmla="*/ 2040823 w 4401886"/>
              <a:gd name="connsiteY7" fmla="*/ 0 h 4722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01886" h="4722126">
                <a:moveTo>
                  <a:pt x="2040823" y="0"/>
                </a:moveTo>
                <a:cubicBezTo>
                  <a:pt x="3344802" y="0"/>
                  <a:pt x="4401886" y="1057084"/>
                  <a:pt x="4401886" y="2361063"/>
                </a:cubicBezTo>
                <a:cubicBezTo>
                  <a:pt x="4401886" y="3665042"/>
                  <a:pt x="3344802" y="4722126"/>
                  <a:pt x="2040823" y="4722126"/>
                </a:cubicBezTo>
                <a:cubicBezTo>
                  <a:pt x="1225836" y="4722126"/>
                  <a:pt x="507293" y="4309203"/>
                  <a:pt x="82993" y="3681156"/>
                </a:cubicBezTo>
                <a:lnTo>
                  <a:pt x="0" y="3544546"/>
                </a:lnTo>
                <a:lnTo>
                  <a:pt x="0" y="1177580"/>
                </a:lnTo>
                <a:lnTo>
                  <a:pt x="82993" y="1040970"/>
                </a:lnTo>
                <a:cubicBezTo>
                  <a:pt x="507293" y="412924"/>
                  <a:pt x="1225836" y="0"/>
                  <a:pt x="204082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307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B4C35A-A4ED-43D4-A323-3337CBFC89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64287" y="-1"/>
            <a:ext cx="4027712" cy="6858000"/>
          </a:xfrm>
          <a:custGeom>
            <a:avLst/>
            <a:gdLst>
              <a:gd name="connsiteX0" fmla="*/ 1095236 w 4027712"/>
              <a:gd name="connsiteY0" fmla="*/ 0 h 6858000"/>
              <a:gd name="connsiteX1" fmla="*/ 4027712 w 4027712"/>
              <a:gd name="connsiteY1" fmla="*/ 0 h 6858000"/>
              <a:gd name="connsiteX2" fmla="*/ 4027712 w 4027712"/>
              <a:gd name="connsiteY2" fmla="*/ 6858000 h 6858000"/>
              <a:gd name="connsiteX3" fmla="*/ 1041049 w 4027712"/>
              <a:gd name="connsiteY3" fmla="*/ 6858000 h 6858000"/>
              <a:gd name="connsiteX4" fmla="*/ 1031804 w 4027712"/>
              <a:gd name="connsiteY4" fmla="*/ 6845000 h 6858000"/>
              <a:gd name="connsiteX5" fmla="*/ 0 w 4027712"/>
              <a:gd name="connsiteY5" fmla="*/ 3467100 h 6858000"/>
              <a:gd name="connsiteX6" fmla="*/ 1031804 w 4027712"/>
              <a:gd name="connsiteY6" fmla="*/ 89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7712" h="6858000">
                <a:moveTo>
                  <a:pt x="1095236" y="0"/>
                </a:moveTo>
                <a:lnTo>
                  <a:pt x="4027712" y="0"/>
                </a:lnTo>
                <a:lnTo>
                  <a:pt x="4027712" y="6858000"/>
                </a:lnTo>
                <a:lnTo>
                  <a:pt x="1041049" y="6858000"/>
                </a:lnTo>
                <a:lnTo>
                  <a:pt x="1031804" y="6845000"/>
                </a:lnTo>
                <a:cubicBezTo>
                  <a:pt x="380376" y="5880759"/>
                  <a:pt x="0" y="4718351"/>
                  <a:pt x="0" y="3467100"/>
                </a:cubicBezTo>
                <a:cubicBezTo>
                  <a:pt x="0" y="2215850"/>
                  <a:pt x="380376" y="1053441"/>
                  <a:pt x="1031804" y="8920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268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613A70E-B67B-430F-9D9A-6B643A1B63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065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D88EE6-E408-493B-802E-D833E908ECC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294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D88EE6-E408-493B-802E-D833E908ECC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66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D88EE6-E408-493B-802E-D833E908ECC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E370122C-B0C9-4A95-86FE-36B1A20CABD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04787" y="-3176"/>
            <a:ext cx="11990388" cy="3865492"/>
          </a:xfrm>
          <a:custGeom>
            <a:avLst/>
            <a:gdLst>
              <a:gd name="connsiteX0" fmla="*/ 5534025 w 11990388"/>
              <a:gd name="connsiteY0" fmla="*/ 1 h 3865492"/>
              <a:gd name="connsiteX1" fmla="*/ 11990388 w 11990388"/>
              <a:gd name="connsiteY1" fmla="*/ 1 h 3865492"/>
              <a:gd name="connsiteX2" fmla="*/ 11990388 w 11990388"/>
              <a:gd name="connsiteY2" fmla="*/ 1812492 h 3865492"/>
              <a:gd name="connsiteX3" fmla="*/ 10281570 w 11990388"/>
              <a:gd name="connsiteY3" fmla="*/ 1812492 h 3865492"/>
              <a:gd name="connsiteX4" fmla="*/ 7005095 w 11990388"/>
              <a:gd name="connsiteY4" fmla="*/ 3039972 h 3865492"/>
              <a:gd name="connsiteX5" fmla="*/ 5534025 w 11990388"/>
              <a:gd name="connsiteY5" fmla="*/ 2569874 h 3865492"/>
              <a:gd name="connsiteX6" fmla="*/ 5534025 w 11990388"/>
              <a:gd name="connsiteY6" fmla="*/ 1 h 3865492"/>
              <a:gd name="connsiteX7" fmla="*/ 1381125 w 11990388"/>
              <a:gd name="connsiteY7" fmla="*/ 1 h 3865492"/>
              <a:gd name="connsiteX8" fmla="*/ 2451100 w 11990388"/>
              <a:gd name="connsiteY8" fmla="*/ 1 h 3865492"/>
              <a:gd name="connsiteX9" fmla="*/ 2451100 w 11990388"/>
              <a:gd name="connsiteY9" fmla="*/ 3489390 h 3865492"/>
              <a:gd name="connsiteX10" fmla="*/ 1916113 w 11990388"/>
              <a:gd name="connsiteY10" fmla="*/ 3865492 h 3865492"/>
              <a:gd name="connsiteX11" fmla="*/ 1381125 w 11990388"/>
              <a:gd name="connsiteY11" fmla="*/ 3489390 h 3865492"/>
              <a:gd name="connsiteX12" fmla="*/ 1381125 w 11990388"/>
              <a:gd name="connsiteY12" fmla="*/ 1 h 3865492"/>
              <a:gd name="connsiteX13" fmla="*/ 4141787 w 11990388"/>
              <a:gd name="connsiteY13" fmla="*/ 0 h 3865492"/>
              <a:gd name="connsiteX14" fmla="*/ 5211762 w 11990388"/>
              <a:gd name="connsiteY14" fmla="*/ 0 h 3865492"/>
              <a:gd name="connsiteX15" fmla="*/ 5211762 w 11990388"/>
              <a:gd name="connsiteY15" fmla="*/ 3248622 h 3865492"/>
              <a:gd name="connsiteX16" fmla="*/ 4676776 w 11990388"/>
              <a:gd name="connsiteY16" fmla="*/ 3624668 h 3865492"/>
              <a:gd name="connsiteX17" fmla="*/ 4141787 w 11990388"/>
              <a:gd name="connsiteY17" fmla="*/ 3248622 h 3865492"/>
              <a:gd name="connsiteX18" fmla="*/ 4141787 w 11990388"/>
              <a:gd name="connsiteY18" fmla="*/ 0 h 3865492"/>
              <a:gd name="connsiteX19" fmla="*/ 2759075 w 11990388"/>
              <a:gd name="connsiteY19" fmla="*/ 0 h 3865492"/>
              <a:gd name="connsiteX20" fmla="*/ 3829051 w 11990388"/>
              <a:gd name="connsiteY20" fmla="*/ 0 h 3865492"/>
              <a:gd name="connsiteX21" fmla="*/ 3829051 w 11990388"/>
              <a:gd name="connsiteY21" fmla="*/ 2840941 h 3865492"/>
              <a:gd name="connsiteX22" fmla="*/ 3297778 w 11990388"/>
              <a:gd name="connsiteY22" fmla="*/ 3216948 h 3865492"/>
              <a:gd name="connsiteX23" fmla="*/ 3294064 w 11990388"/>
              <a:gd name="connsiteY23" fmla="*/ 3216948 h 3865492"/>
              <a:gd name="connsiteX24" fmla="*/ 2759075 w 11990388"/>
              <a:gd name="connsiteY24" fmla="*/ 2840941 h 3865492"/>
              <a:gd name="connsiteX25" fmla="*/ 2759075 w 11990388"/>
              <a:gd name="connsiteY25" fmla="*/ 0 h 3865492"/>
              <a:gd name="connsiteX26" fmla="*/ 0 w 11990388"/>
              <a:gd name="connsiteY26" fmla="*/ 0 h 3865492"/>
              <a:gd name="connsiteX27" fmla="*/ 1069975 w 11990388"/>
              <a:gd name="connsiteY27" fmla="*/ 0 h 3865492"/>
              <a:gd name="connsiteX28" fmla="*/ 1069975 w 11990388"/>
              <a:gd name="connsiteY28" fmla="*/ 2496964 h 3865492"/>
              <a:gd name="connsiteX29" fmla="*/ 534988 w 11990388"/>
              <a:gd name="connsiteY29" fmla="*/ 2873076 h 3865492"/>
              <a:gd name="connsiteX30" fmla="*/ 0 w 11990388"/>
              <a:gd name="connsiteY30" fmla="*/ 2496964 h 3865492"/>
              <a:gd name="connsiteX31" fmla="*/ 0 w 11990388"/>
              <a:gd name="connsiteY31" fmla="*/ 0 h 3865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1990388" h="3865492">
                <a:moveTo>
                  <a:pt x="5534025" y="1"/>
                </a:moveTo>
                <a:lnTo>
                  <a:pt x="11990388" y="1"/>
                </a:lnTo>
                <a:cubicBezTo>
                  <a:pt x="11990388" y="1"/>
                  <a:pt x="11990388" y="1"/>
                  <a:pt x="11990388" y="1812492"/>
                </a:cubicBezTo>
                <a:cubicBezTo>
                  <a:pt x="11990388" y="1812492"/>
                  <a:pt x="11552039" y="1812492"/>
                  <a:pt x="10281570" y="1812492"/>
                </a:cubicBezTo>
                <a:cubicBezTo>
                  <a:pt x="9011100" y="1812492"/>
                  <a:pt x="8119542" y="3039972"/>
                  <a:pt x="7005095" y="3039972"/>
                </a:cubicBezTo>
                <a:cubicBezTo>
                  <a:pt x="5890648" y="3039972"/>
                  <a:pt x="5534025" y="2569874"/>
                  <a:pt x="5534025" y="2569874"/>
                </a:cubicBezTo>
                <a:cubicBezTo>
                  <a:pt x="5534025" y="2569874"/>
                  <a:pt x="5534025" y="2569874"/>
                  <a:pt x="5534025" y="1"/>
                </a:cubicBezTo>
                <a:close/>
                <a:moveTo>
                  <a:pt x="1381125" y="1"/>
                </a:moveTo>
                <a:cubicBezTo>
                  <a:pt x="2451100" y="1"/>
                  <a:pt x="2451100" y="1"/>
                  <a:pt x="2451100" y="1"/>
                </a:cubicBezTo>
                <a:cubicBezTo>
                  <a:pt x="2451100" y="3489390"/>
                  <a:pt x="2451100" y="3489390"/>
                  <a:pt x="2451100" y="3489390"/>
                </a:cubicBezTo>
                <a:cubicBezTo>
                  <a:pt x="2451100" y="3698336"/>
                  <a:pt x="2209613" y="3865492"/>
                  <a:pt x="1916113" y="3865492"/>
                </a:cubicBezTo>
                <a:cubicBezTo>
                  <a:pt x="1618897" y="3865492"/>
                  <a:pt x="1381125" y="3698336"/>
                  <a:pt x="1381125" y="3489390"/>
                </a:cubicBezTo>
                <a:cubicBezTo>
                  <a:pt x="1381125" y="1"/>
                  <a:pt x="1381125" y="1"/>
                  <a:pt x="1381125" y="1"/>
                </a:cubicBezTo>
                <a:close/>
                <a:moveTo>
                  <a:pt x="4141787" y="0"/>
                </a:moveTo>
                <a:cubicBezTo>
                  <a:pt x="5211762" y="0"/>
                  <a:pt x="5211762" y="0"/>
                  <a:pt x="5211762" y="0"/>
                </a:cubicBezTo>
                <a:cubicBezTo>
                  <a:pt x="5211762" y="3248622"/>
                  <a:pt x="5211762" y="3248622"/>
                  <a:pt x="5211762" y="3248622"/>
                </a:cubicBezTo>
                <a:cubicBezTo>
                  <a:pt x="5211762" y="3457536"/>
                  <a:pt x="4973990" y="3624668"/>
                  <a:pt x="4676776" y="3624668"/>
                </a:cubicBezTo>
                <a:cubicBezTo>
                  <a:pt x="4379559" y="3624668"/>
                  <a:pt x="4141787" y="3457536"/>
                  <a:pt x="4141787" y="3248622"/>
                </a:cubicBezTo>
                <a:cubicBezTo>
                  <a:pt x="4141787" y="0"/>
                  <a:pt x="4141787" y="0"/>
                  <a:pt x="4141787" y="0"/>
                </a:cubicBezTo>
                <a:close/>
                <a:moveTo>
                  <a:pt x="2759075" y="0"/>
                </a:moveTo>
                <a:cubicBezTo>
                  <a:pt x="3829051" y="0"/>
                  <a:pt x="3829051" y="0"/>
                  <a:pt x="3829051" y="0"/>
                </a:cubicBezTo>
                <a:cubicBezTo>
                  <a:pt x="3829051" y="2840941"/>
                  <a:pt x="3829051" y="2840941"/>
                  <a:pt x="3829051" y="2840941"/>
                </a:cubicBezTo>
                <a:cubicBezTo>
                  <a:pt x="3829051" y="3049834"/>
                  <a:pt x="3591279" y="3216948"/>
                  <a:pt x="3297778" y="3216948"/>
                </a:cubicBezTo>
                <a:cubicBezTo>
                  <a:pt x="3294064" y="3216948"/>
                  <a:pt x="3294064" y="3216948"/>
                  <a:pt x="3294064" y="3216948"/>
                </a:cubicBezTo>
                <a:cubicBezTo>
                  <a:pt x="3000562" y="3216948"/>
                  <a:pt x="2759075" y="3049834"/>
                  <a:pt x="2759075" y="2840941"/>
                </a:cubicBezTo>
                <a:cubicBezTo>
                  <a:pt x="2759075" y="0"/>
                  <a:pt x="2759075" y="0"/>
                  <a:pt x="2759075" y="0"/>
                </a:cubicBezTo>
                <a:close/>
                <a:moveTo>
                  <a:pt x="0" y="0"/>
                </a:moveTo>
                <a:cubicBezTo>
                  <a:pt x="1069975" y="0"/>
                  <a:pt x="1069975" y="0"/>
                  <a:pt x="1069975" y="0"/>
                </a:cubicBezTo>
                <a:cubicBezTo>
                  <a:pt x="1069975" y="2496964"/>
                  <a:pt x="1069975" y="2496964"/>
                  <a:pt x="1069975" y="2496964"/>
                </a:cubicBezTo>
                <a:cubicBezTo>
                  <a:pt x="1069975" y="2705915"/>
                  <a:pt x="832203" y="2873076"/>
                  <a:pt x="534988" y="2873076"/>
                </a:cubicBezTo>
                <a:cubicBezTo>
                  <a:pt x="237772" y="2873076"/>
                  <a:pt x="0" y="2705915"/>
                  <a:pt x="0" y="2496964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25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D88EE6-E408-493B-802E-D833E908ECC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4627543-0769-4C8A-8EEA-9336A35A09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59603" y="0"/>
            <a:ext cx="6635572" cy="6846888"/>
          </a:xfrm>
          <a:custGeom>
            <a:avLst/>
            <a:gdLst>
              <a:gd name="connsiteX0" fmla="*/ 2264338 w 6635572"/>
              <a:gd name="connsiteY0" fmla="*/ 0 h 6846888"/>
              <a:gd name="connsiteX1" fmla="*/ 6635572 w 6635572"/>
              <a:gd name="connsiteY1" fmla="*/ 0 h 6846888"/>
              <a:gd name="connsiteX2" fmla="*/ 6635572 w 6635572"/>
              <a:gd name="connsiteY2" fmla="*/ 6846888 h 6846888"/>
              <a:gd name="connsiteX3" fmla="*/ 1714662 w 6635572"/>
              <a:gd name="connsiteY3" fmla="*/ 6846888 h 6846888"/>
              <a:gd name="connsiteX4" fmla="*/ 39458 w 6635572"/>
              <a:gd name="connsiteY4" fmla="*/ 2632273 h 6846888"/>
              <a:gd name="connsiteX5" fmla="*/ 2264338 w 6635572"/>
              <a:gd name="connsiteY5" fmla="*/ 0 h 6846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35572" h="6846888">
                <a:moveTo>
                  <a:pt x="2264338" y="0"/>
                </a:moveTo>
                <a:lnTo>
                  <a:pt x="6635572" y="0"/>
                </a:lnTo>
                <a:cubicBezTo>
                  <a:pt x="6635572" y="0"/>
                  <a:pt x="6635572" y="0"/>
                  <a:pt x="6635572" y="6846888"/>
                </a:cubicBezTo>
                <a:cubicBezTo>
                  <a:pt x="6635572" y="6846888"/>
                  <a:pt x="6635572" y="6846888"/>
                  <a:pt x="1714662" y="6846888"/>
                </a:cubicBezTo>
                <a:cubicBezTo>
                  <a:pt x="1714662" y="6846888"/>
                  <a:pt x="428345" y="3555616"/>
                  <a:pt x="39458" y="2632273"/>
                </a:cubicBezTo>
                <a:cubicBezTo>
                  <a:pt x="-349428" y="1708930"/>
                  <a:pt x="2264338" y="0"/>
                  <a:pt x="226433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17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D88EE6-E408-493B-802E-D833E908ECC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E4763C2-A4E6-4536-AC51-7466EC57863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3175"/>
            <a:ext cx="12203113" cy="3411538"/>
          </a:xfrm>
          <a:custGeom>
            <a:avLst/>
            <a:gdLst>
              <a:gd name="connsiteX0" fmla="*/ 0 w 12203113"/>
              <a:gd name="connsiteY0" fmla="*/ 0 h 3411538"/>
              <a:gd name="connsiteX1" fmla="*/ 12203113 w 12203113"/>
              <a:gd name="connsiteY1" fmla="*/ 0 h 3411538"/>
              <a:gd name="connsiteX2" fmla="*/ 12203113 w 12203113"/>
              <a:gd name="connsiteY2" fmla="*/ 1928261 h 3411538"/>
              <a:gd name="connsiteX3" fmla="*/ 8144082 w 12203113"/>
              <a:gd name="connsiteY3" fmla="*/ 1928261 h 3411538"/>
              <a:gd name="connsiteX4" fmla="*/ 0 w 12203113"/>
              <a:gd name="connsiteY4" fmla="*/ 3411538 h 341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3113" h="3411538">
                <a:moveTo>
                  <a:pt x="0" y="0"/>
                </a:moveTo>
                <a:cubicBezTo>
                  <a:pt x="0" y="0"/>
                  <a:pt x="0" y="0"/>
                  <a:pt x="12203113" y="0"/>
                </a:cubicBezTo>
                <a:cubicBezTo>
                  <a:pt x="12203113" y="0"/>
                  <a:pt x="12203113" y="0"/>
                  <a:pt x="12203113" y="1928261"/>
                </a:cubicBezTo>
                <a:cubicBezTo>
                  <a:pt x="12203113" y="1928261"/>
                  <a:pt x="9511960" y="563646"/>
                  <a:pt x="8144082" y="1928261"/>
                </a:cubicBezTo>
                <a:cubicBezTo>
                  <a:pt x="6776203" y="3292876"/>
                  <a:pt x="0" y="3411538"/>
                  <a:pt x="0" y="3411538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806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D88EE6-E408-493B-802E-D833E908ECC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E1BB90A-C714-4D3A-B0EF-75994877F5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3175"/>
            <a:ext cx="5713413" cy="6862763"/>
          </a:xfrm>
          <a:custGeom>
            <a:avLst/>
            <a:gdLst>
              <a:gd name="connsiteX0" fmla="*/ 0 w 5713413"/>
              <a:gd name="connsiteY0" fmla="*/ 0 h 6862763"/>
              <a:gd name="connsiteX1" fmla="*/ 5713413 w 5713413"/>
              <a:gd name="connsiteY1" fmla="*/ 3657155 h 6862763"/>
              <a:gd name="connsiteX2" fmla="*/ 2369342 w 5713413"/>
              <a:gd name="connsiteY2" fmla="*/ 6862763 h 6862763"/>
              <a:gd name="connsiteX3" fmla="*/ 0 w 5713413"/>
              <a:gd name="connsiteY3" fmla="*/ 6862763 h 686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13413" h="6862763">
                <a:moveTo>
                  <a:pt x="0" y="0"/>
                </a:moveTo>
                <a:cubicBezTo>
                  <a:pt x="0" y="0"/>
                  <a:pt x="5713413" y="2194293"/>
                  <a:pt x="5713413" y="3657155"/>
                </a:cubicBezTo>
                <a:cubicBezTo>
                  <a:pt x="5713413" y="5120017"/>
                  <a:pt x="2369342" y="6862763"/>
                  <a:pt x="2369342" y="6862763"/>
                </a:cubicBezTo>
                <a:cubicBezTo>
                  <a:pt x="0" y="6862763"/>
                  <a:pt x="0" y="6862763"/>
                  <a:pt x="0" y="6862763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51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28D98C-642F-4344-AB1A-10CD839951D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0EF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2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EDD04-7475-43B8-BCFB-809F43A7B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DED58-A6F2-4293-B43C-8DC1A97C5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35AB9-D789-4BED-A18E-42AF3FEC7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D7967-A304-4A25-9076-1FC3D3A78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3CFAF-9600-4066-9A7F-0B96A7435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47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28D98C-642F-4344-AB1A-10CD839951D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0EF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33DEE4D-C1F1-4214-AFDD-81FED01170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2238" y="204788"/>
            <a:ext cx="5691708" cy="64008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F1A7DEA0-95D0-4E41-89B0-4F120E0D134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910666" y="3521122"/>
            <a:ext cx="6113462" cy="3084465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775B0898-0373-4F45-917A-8AE33AE5F44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910666" y="230236"/>
            <a:ext cx="6113462" cy="317495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40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7D6ABC1-4B92-4728-8EA1-754BD6DA86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" y="-2"/>
            <a:ext cx="12192000" cy="6858000"/>
          </a:xfrm>
          <a:custGeom>
            <a:avLst/>
            <a:gdLst>
              <a:gd name="connsiteX0" fmla="*/ 6096001 w 12192000"/>
              <a:gd name="connsiteY0" fmla="*/ 1164772 h 6858000"/>
              <a:gd name="connsiteX1" fmla="*/ 3831772 w 12192000"/>
              <a:gd name="connsiteY1" fmla="*/ 3429001 h 6858000"/>
              <a:gd name="connsiteX2" fmla="*/ 6096001 w 12192000"/>
              <a:gd name="connsiteY2" fmla="*/ 5693230 h 6858000"/>
              <a:gd name="connsiteX3" fmla="*/ 8360230 w 12192000"/>
              <a:gd name="connsiteY3" fmla="*/ 3429001 h 6858000"/>
              <a:gd name="connsiteX4" fmla="*/ 6096001 w 12192000"/>
              <a:gd name="connsiteY4" fmla="*/ 1164772 h 6858000"/>
              <a:gd name="connsiteX5" fmla="*/ 0 w 12192000"/>
              <a:gd name="connsiteY5" fmla="*/ 0 h 6858000"/>
              <a:gd name="connsiteX6" fmla="*/ 12192000 w 12192000"/>
              <a:gd name="connsiteY6" fmla="*/ 0 h 6858000"/>
              <a:gd name="connsiteX7" fmla="*/ 12192000 w 12192000"/>
              <a:gd name="connsiteY7" fmla="*/ 6858000 h 6858000"/>
              <a:gd name="connsiteX8" fmla="*/ 0 w 12192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6096001" y="1164772"/>
                </a:moveTo>
                <a:cubicBezTo>
                  <a:pt x="4845502" y="1164772"/>
                  <a:pt x="3831772" y="2178502"/>
                  <a:pt x="3831772" y="3429001"/>
                </a:cubicBezTo>
                <a:cubicBezTo>
                  <a:pt x="3831772" y="4679500"/>
                  <a:pt x="4845502" y="5693230"/>
                  <a:pt x="6096001" y="5693230"/>
                </a:cubicBezTo>
                <a:cubicBezTo>
                  <a:pt x="7346500" y="5693230"/>
                  <a:pt x="8360230" y="4679500"/>
                  <a:pt x="8360230" y="3429001"/>
                </a:cubicBezTo>
                <a:cubicBezTo>
                  <a:pt x="8360230" y="2178502"/>
                  <a:pt x="7346500" y="1164772"/>
                  <a:pt x="6096001" y="116477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10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EC7-09E5-4CE8-8DF3-C30E2B6D0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F8BFC-42AD-4449-9606-BA9ABEBF5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51A9E4-C56E-4A95-883F-A818B9592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2DC1E6-D644-489C-9E0B-5B0A7D7A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219C9-3E44-4139-B369-928F0845B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AFFAD-AA33-4890-99AB-037FF738A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805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F5A9-2256-404C-8756-8955131D2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9774ED-B91B-455A-A58A-8F6959A26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BD148-FAA5-4D08-A033-655850FAF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518CA-C0C8-4B63-A5BB-D2FE0580C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AB048-1557-4D45-A17D-FB415B182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D56A0-CC75-4B34-8759-65F7A1D8F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38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04BDF-F6E6-4FE4-B173-AE730C48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3AC47-4A2C-4A37-9055-CE00DF09B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91203-9AE8-43E8-8C2E-CF4AAC37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52AF3-24BC-4F30-B119-C62837F5E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5E76F-5B0A-4DD0-876E-1ACED1CC4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541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EAB2EC-5A0D-4161-8269-D31D3E5954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1D0A5-FB53-47CB-B92A-1D35D5E4A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E4921-36D0-410F-9C37-42039A76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37880-ECB0-4981-B200-8F510316D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4B772-675C-45AE-A703-F0B0CEE4F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8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71F22-6F0E-49AE-83B2-C08CB2772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E4E88-619D-4082-90FD-3E67225C80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9A13-047A-44AD-9C7B-FB92CF574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69B3D-7B8F-4A2F-9913-B3C37836A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D0506-E07D-4E43-8B73-2FF215D8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08ECF-DC86-48E3-AF69-A5149F6C0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6683E-30C0-4F06-8ED3-793D0E552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F71BD-2DCB-461C-8707-674EA62D7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D2306-D154-4C5A-8001-43F64BDB6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D71E8A-EC10-4313-BC48-2C8F033F3F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715563-8392-470A-9156-85BED5811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C7EF46-71F8-4CD6-9A7E-B95E72640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A69AA1-E1B5-46DC-AD56-A5CB85AAE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10B34C-BCEC-4511-B21C-FEAD21534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4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81205-AC53-4EE7-80ED-15CFAA4AF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9869B4-8B6C-479A-849F-2944413C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D54EE3-B4E3-46F6-A347-1B23BDF7E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D9A378-BBF6-438F-A248-1C797D5E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5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697D4F61-3AC8-4F7C-B2D2-6D9DDADCA6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17083" y="1557074"/>
            <a:ext cx="1414832" cy="1414832"/>
          </a:xfrm>
          <a:custGeom>
            <a:avLst/>
            <a:gdLst>
              <a:gd name="connsiteX0" fmla="*/ 707416 w 1414832"/>
              <a:gd name="connsiteY0" fmla="*/ 0 h 1414832"/>
              <a:gd name="connsiteX1" fmla="*/ 1414832 w 1414832"/>
              <a:gd name="connsiteY1" fmla="*/ 707416 h 1414832"/>
              <a:gd name="connsiteX2" fmla="*/ 707416 w 1414832"/>
              <a:gd name="connsiteY2" fmla="*/ 1414832 h 1414832"/>
              <a:gd name="connsiteX3" fmla="*/ 0 w 1414832"/>
              <a:gd name="connsiteY3" fmla="*/ 707416 h 1414832"/>
              <a:gd name="connsiteX4" fmla="*/ 707416 w 1414832"/>
              <a:gd name="connsiteY4" fmla="*/ 0 h 141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4832" h="1414832">
                <a:moveTo>
                  <a:pt x="707416" y="0"/>
                </a:moveTo>
                <a:cubicBezTo>
                  <a:pt x="1098111" y="0"/>
                  <a:pt x="1414832" y="316721"/>
                  <a:pt x="1414832" y="707416"/>
                </a:cubicBezTo>
                <a:cubicBezTo>
                  <a:pt x="1414832" y="1098111"/>
                  <a:pt x="1098111" y="1414832"/>
                  <a:pt x="707416" y="1414832"/>
                </a:cubicBezTo>
                <a:cubicBezTo>
                  <a:pt x="316721" y="1414832"/>
                  <a:pt x="0" y="1098111"/>
                  <a:pt x="0" y="707416"/>
                </a:cubicBezTo>
                <a:cubicBezTo>
                  <a:pt x="0" y="316721"/>
                  <a:pt x="316721" y="0"/>
                  <a:pt x="70741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606D9022-8888-42FB-8FD7-789E01C5A8F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70313" y="1557074"/>
            <a:ext cx="1414832" cy="1414832"/>
          </a:xfrm>
          <a:custGeom>
            <a:avLst/>
            <a:gdLst>
              <a:gd name="connsiteX0" fmla="*/ 707416 w 1414832"/>
              <a:gd name="connsiteY0" fmla="*/ 0 h 1414832"/>
              <a:gd name="connsiteX1" fmla="*/ 1414832 w 1414832"/>
              <a:gd name="connsiteY1" fmla="*/ 707416 h 1414832"/>
              <a:gd name="connsiteX2" fmla="*/ 707416 w 1414832"/>
              <a:gd name="connsiteY2" fmla="*/ 1414832 h 1414832"/>
              <a:gd name="connsiteX3" fmla="*/ 0 w 1414832"/>
              <a:gd name="connsiteY3" fmla="*/ 707416 h 1414832"/>
              <a:gd name="connsiteX4" fmla="*/ 707416 w 1414832"/>
              <a:gd name="connsiteY4" fmla="*/ 0 h 141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4832" h="1414832">
                <a:moveTo>
                  <a:pt x="707416" y="0"/>
                </a:moveTo>
                <a:cubicBezTo>
                  <a:pt x="1098111" y="0"/>
                  <a:pt x="1414832" y="316721"/>
                  <a:pt x="1414832" y="707416"/>
                </a:cubicBezTo>
                <a:cubicBezTo>
                  <a:pt x="1414832" y="1098111"/>
                  <a:pt x="1098111" y="1414832"/>
                  <a:pt x="707416" y="1414832"/>
                </a:cubicBezTo>
                <a:cubicBezTo>
                  <a:pt x="316721" y="1414832"/>
                  <a:pt x="0" y="1098111"/>
                  <a:pt x="0" y="707416"/>
                </a:cubicBezTo>
                <a:cubicBezTo>
                  <a:pt x="0" y="316721"/>
                  <a:pt x="316721" y="0"/>
                  <a:pt x="70741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3C4D2D6D-FB56-4765-ACC1-AC67F69A18C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23544" y="1557074"/>
            <a:ext cx="1414832" cy="1414832"/>
          </a:xfrm>
          <a:custGeom>
            <a:avLst/>
            <a:gdLst>
              <a:gd name="connsiteX0" fmla="*/ 707416 w 1414832"/>
              <a:gd name="connsiteY0" fmla="*/ 0 h 1414832"/>
              <a:gd name="connsiteX1" fmla="*/ 1414832 w 1414832"/>
              <a:gd name="connsiteY1" fmla="*/ 707416 h 1414832"/>
              <a:gd name="connsiteX2" fmla="*/ 707416 w 1414832"/>
              <a:gd name="connsiteY2" fmla="*/ 1414832 h 1414832"/>
              <a:gd name="connsiteX3" fmla="*/ 0 w 1414832"/>
              <a:gd name="connsiteY3" fmla="*/ 707416 h 1414832"/>
              <a:gd name="connsiteX4" fmla="*/ 707416 w 1414832"/>
              <a:gd name="connsiteY4" fmla="*/ 0 h 141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4832" h="1414832">
                <a:moveTo>
                  <a:pt x="707416" y="0"/>
                </a:moveTo>
                <a:cubicBezTo>
                  <a:pt x="1098111" y="0"/>
                  <a:pt x="1414832" y="316721"/>
                  <a:pt x="1414832" y="707416"/>
                </a:cubicBezTo>
                <a:cubicBezTo>
                  <a:pt x="1414832" y="1098111"/>
                  <a:pt x="1098111" y="1414832"/>
                  <a:pt x="707416" y="1414832"/>
                </a:cubicBezTo>
                <a:cubicBezTo>
                  <a:pt x="316721" y="1414832"/>
                  <a:pt x="0" y="1098111"/>
                  <a:pt x="0" y="707416"/>
                </a:cubicBezTo>
                <a:cubicBezTo>
                  <a:pt x="0" y="316721"/>
                  <a:pt x="316721" y="0"/>
                  <a:pt x="70741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A1EF00E-7CE3-4FD2-9B59-0AD3B0D8949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23544" y="4171758"/>
            <a:ext cx="1472232" cy="1472233"/>
          </a:xfrm>
          <a:custGeom>
            <a:avLst/>
            <a:gdLst>
              <a:gd name="connsiteX0" fmla="*/ 736116 w 1472232"/>
              <a:gd name="connsiteY0" fmla="*/ 0 h 1472233"/>
              <a:gd name="connsiteX1" fmla="*/ 1472232 w 1472232"/>
              <a:gd name="connsiteY1" fmla="*/ 736117 h 1472233"/>
              <a:gd name="connsiteX2" fmla="*/ 736116 w 1472232"/>
              <a:gd name="connsiteY2" fmla="*/ 1472233 h 1472233"/>
              <a:gd name="connsiteX3" fmla="*/ 0 w 1472232"/>
              <a:gd name="connsiteY3" fmla="*/ 736117 h 1472233"/>
              <a:gd name="connsiteX4" fmla="*/ 736116 w 1472232"/>
              <a:gd name="connsiteY4" fmla="*/ 0 h 1472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2232" h="1472233">
                <a:moveTo>
                  <a:pt x="736116" y="0"/>
                </a:moveTo>
                <a:cubicBezTo>
                  <a:pt x="1142662" y="0"/>
                  <a:pt x="1472232" y="329570"/>
                  <a:pt x="1472232" y="736117"/>
                </a:cubicBezTo>
                <a:cubicBezTo>
                  <a:pt x="1472232" y="1142663"/>
                  <a:pt x="1142662" y="1472233"/>
                  <a:pt x="736116" y="1472233"/>
                </a:cubicBezTo>
                <a:cubicBezTo>
                  <a:pt x="329570" y="1472233"/>
                  <a:pt x="0" y="1142663"/>
                  <a:pt x="0" y="736117"/>
                </a:cubicBezTo>
                <a:cubicBezTo>
                  <a:pt x="0" y="329570"/>
                  <a:pt x="329570" y="0"/>
                  <a:pt x="73611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9905FA9-7B78-43B7-AB6F-C5E99376C35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270313" y="4171758"/>
            <a:ext cx="1472232" cy="1472233"/>
          </a:xfrm>
          <a:custGeom>
            <a:avLst/>
            <a:gdLst>
              <a:gd name="connsiteX0" fmla="*/ 736116 w 1472232"/>
              <a:gd name="connsiteY0" fmla="*/ 0 h 1472233"/>
              <a:gd name="connsiteX1" fmla="*/ 1472232 w 1472232"/>
              <a:gd name="connsiteY1" fmla="*/ 736117 h 1472233"/>
              <a:gd name="connsiteX2" fmla="*/ 736116 w 1472232"/>
              <a:gd name="connsiteY2" fmla="*/ 1472233 h 1472233"/>
              <a:gd name="connsiteX3" fmla="*/ 0 w 1472232"/>
              <a:gd name="connsiteY3" fmla="*/ 736117 h 1472233"/>
              <a:gd name="connsiteX4" fmla="*/ 736116 w 1472232"/>
              <a:gd name="connsiteY4" fmla="*/ 0 h 1472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2232" h="1472233">
                <a:moveTo>
                  <a:pt x="736116" y="0"/>
                </a:moveTo>
                <a:cubicBezTo>
                  <a:pt x="1142662" y="0"/>
                  <a:pt x="1472232" y="329570"/>
                  <a:pt x="1472232" y="736117"/>
                </a:cubicBezTo>
                <a:cubicBezTo>
                  <a:pt x="1472232" y="1142663"/>
                  <a:pt x="1142662" y="1472233"/>
                  <a:pt x="736116" y="1472233"/>
                </a:cubicBezTo>
                <a:cubicBezTo>
                  <a:pt x="329570" y="1472233"/>
                  <a:pt x="0" y="1142663"/>
                  <a:pt x="0" y="736117"/>
                </a:cubicBezTo>
                <a:cubicBezTo>
                  <a:pt x="0" y="329570"/>
                  <a:pt x="329570" y="0"/>
                  <a:pt x="73611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472F759-2594-4EA9-94DF-263C1134FE5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417083" y="4171758"/>
            <a:ext cx="1472232" cy="1472233"/>
          </a:xfrm>
          <a:custGeom>
            <a:avLst/>
            <a:gdLst>
              <a:gd name="connsiteX0" fmla="*/ 736116 w 1472232"/>
              <a:gd name="connsiteY0" fmla="*/ 0 h 1472233"/>
              <a:gd name="connsiteX1" fmla="*/ 1472232 w 1472232"/>
              <a:gd name="connsiteY1" fmla="*/ 736117 h 1472233"/>
              <a:gd name="connsiteX2" fmla="*/ 736116 w 1472232"/>
              <a:gd name="connsiteY2" fmla="*/ 1472233 h 1472233"/>
              <a:gd name="connsiteX3" fmla="*/ 0 w 1472232"/>
              <a:gd name="connsiteY3" fmla="*/ 736117 h 1472233"/>
              <a:gd name="connsiteX4" fmla="*/ 736116 w 1472232"/>
              <a:gd name="connsiteY4" fmla="*/ 0 h 1472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2232" h="1472233">
                <a:moveTo>
                  <a:pt x="736116" y="0"/>
                </a:moveTo>
                <a:cubicBezTo>
                  <a:pt x="1142662" y="0"/>
                  <a:pt x="1472232" y="329570"/>
                  <a:pt x="1472232" y="736117"/>
                </a:cubicBezTo>
                <a:cubicBezTo>
                  <a:pt x="1472232" y="1142663"/>
                  <a:pt x="1142662" y="1472233"/>
                  <a:pt x="736116" y="1472233"/>
                </a:cubicBezTo>
                <a:cubicBezTo>
                  <a:pt x="329570" y="1472233"/>
                  <a:pt x="0" y="1142663"/>
                  <a:pt x="0" y="736117"/>
                </a:cubicBezTo>
                <a:cubicBezTo>
                  <a:pt x="0" y="329570"/>
                  <a:pt x="329570" y="0"/>
                  <a:pt x="73611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6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6D164-E349-417F-99F9-3A2762D0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68B7B-B870-49EA-B6F3-7E1B608D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D660D-D821-4563-8D0F-0AC14229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7A56BB-6607-4972-9F4D-A1AB9D9CB6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7975" y="1160915"/>
            <a:ext cx="3730625" cy="349885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6C11BED1-F026-43A2-A619-30EEA80A190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12431" y="1160915"/>
            <a:ext cx="3730625" cy="349885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043B444A-1F93-4F7E-808B-51935EE5D5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6887" y="1160915"/>
            <a:ext cx="3730625" cy="34988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4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FD02AA-EF86-4731-8E50-9511DD94D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BE3C2-E6D3-4908-B4E0-E5C40945B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C7475-0C74-4EEF-9926-705A0BF320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4F5A0-8891-44F5-B192-8B77F21A1D0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8566E-9067-4AA7-AC95-C6FD07C0A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15EF0-0874-49A6-A675-906F870F4D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6EBBD-346E-4B7B-B92F-DB6B89F25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1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3" r:id="rId8"/>
    <p:sldLayoutId id="2147483682" r:id="rId9"/>
    <p:sldLayoutId id="2147483680" r:id="rId10"/>
    <p:sldLayoutId id="2147483683" r:id="rId11"/>
    <p:sldLayoutId id="2147483679" r:id="rId12"/>
    <p:sldLayoutId id="2147483678" r:id="rId13"/>
    <p:sldLayoutId id="2147483677" r:id="rId14"/>
    <p:sldLayoutId id="2147483676" r:id="rId15"/>
    <p:sldLayoutId id="2147483675" r:id="rId16"/>
    <p:sldLayoutId id="2147483672" r:id="rId17"/>
    <p:sldLayoutId id="2147483671" r:id="rId18"/>
    <p:sldLayoutId id="2147483670" r:id="rId19"/>
    <p:sldLayoutId id="2147483669" r:id="rId20"/>
    <p:sldLayoutId id="2147483668" r:id="rId21"/>
    <p:sldLayoutId id="2147483662" r:id="rId22"/>
    <p:sldLayoutId id="2147483661" r:id="rId23"/>
    <p:sldLayoutId id="2147483666" r:id="rId24"/>
    <p:sldLayoutId id="2147483674" r:id="rId25"/>
    <p:sldLayoutId id="2147483667" r:id="rId26"/>
    <p:sldLayoutId id="2147483665" r:id="rId27"/>
    <p:sldLayoutId id="2147483664" r:id="rId28"/>
    <p:sldLayoutId id="2147483663" r:id="rId29"/>
    <p:sldLayoutId id="2147483681" r:id="rId30"/>
    <p:sldLayoutId id="2147483660" r:id="rId31"/>
    <p:sldLayoutId id="2147483656" r:id="rId32"/>
    <p:sldLayoutId id="2147483657" r:id="rId33"/>
    <p:sldLayoutId id="2147483658" r:id="rId34"/>
    <p:sldLayoutId id="2147483659" r:id="rId3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8.svg"/><Relationship Id="rId7" Type="http://schemas.openxmlformats.org/officeDocument/2006/relationships/image" Target="../media/image3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png"/><Relationship Id="rId11" Type="http://schemas.openxmlformats.org/officeDocument/2006/relationships/image" Target="../media/image19.svg"/><Relationship Id="rId5" Type="http://schemas.openxmlformats.org/officeDocument/2006/relationships/image" Target="../media/image13.sv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sv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02FE13E-EFC1-442E-A5B0-F5066C24E542}"/>
              </a:ext>
            </a:extLst>
          </p:cNvPr>
          <p:cNvSpPr>
            <a:spLocks/>
          </p:cNvSpPr>
          <p:nvPr/>
        </p:nvSpPr>
        <p:spPr bwMode="auto">
          <a:xfrm rot="5400000">
            <a:off x="-485991" y="953851"/>
            <a:ext cx="5998480" cy="5026499"/>
          </a:xfrm>
          <a:custGeom>
            <a:avLst/>
            <a:gdLst>
              <a:gd name="connsiteX0" fmla="*/ 0 w 5998480"/>
              <a:gd name="connsiteY0" fmla="*/ 2985677 h 5026499"/>
              <a:gd name="connsiteX1" fmla="*/ 2999240 w 5998480"/>
              <a:gd name="connsiteY1" fmla="*/ 0 h 5026499"/>
              <a:gd name="connsiteX2" fmla="*/ 5998480 w 5998480"/>
              <a:gd name="connsiteY2" fmla="*/ 2985677 h 5026499"/>
              <a:gd name="connsiteX3" fmla="*/ 5322634 w 5998480"/>
              <a:gd name="connsiteY3" fmla="*/ 4873264 h 5026499"/>
              <a:gd name="connsiteX4" fmla="*/ 5184184 w 5998480"/>
              <a:gd name="connsiteY4" fmla="*/ 5026499 h 5026499"/>
              <a:gd name="connsiteX5" fmla="*/ 5051442 w 5998480"/>
              <a:gd name="connsiteY5" fmla="*/ 5026499 h 5026499"/>
              <a:gd name="connsiteX6" fmla="*/ 5091420 w 5998480"/>
              <a:gd name="connsiteY6" fmla="*/ 4982198 h 5026499"/>
              <a:gd name="connsiteX7" fmla="*/ 5698556 w 5998480"/>
              <a:gd name="connsiteY7" fmla="*/ 3284245 h 5026499"/>
              <a:gd name="connsiteX8" fmla="*/ 2999240 w 5998480"/>
              <a:gd name="connsiteY8" fmla="*/ 597136 h 5026499"/>
              <a:gd name="connsiteX9" fmla="*/ 299924 w 5998480"/>
              <a:gd name="connsiteY9" fmla="*/ 3284245 h 5026499"/>
              <a:gd name="connsiteX10" fmla="*/ 907670 w 5998480"/>
              <a:gd name="connsiteY10" fmla="*/ 4982198 h 5026499"/>
              <a:gd name="connsiteX11" fmla="*/ 947680 w 5998480"/>
              <a:gd name="connsiteY11" fmla="*/ 5026499 h 5026499"/>
              <a:gd name="connsiteX12" fmla="*/ 814467 w 5998480"/>
              <a:gd name="connsiteY12" fmla="*/ 5026499 h 5026499"/>
              <a:gd name="connsiteX13" fmla="*/ 675971 w 5998480"/>
              <a:gd name="connsiteY13" fmla="*/ 4873264 h 5026499"/>
              <a:gd name="connsiteX14" fmla="*/ 0 w 5998480"/>
              <a:gd name="connsiteY14" fmla="*/ 2985677 h 502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998480" h="5026499">
                <a:moveTo>
                  <a:pt x="0" y="2985677"/>
                </a:moveTo>
                <a:cubicBezTo>
                  <a:pt x="0" y="1336091"/>
                  <a:pt x="1343660" y="0"/>
                  <a:pt x="2999240" y="0"/>
                </a:cubicBezTo>
                <a:cubicBezTo>
                  <a:pt x="4656320" y="0"/>
                  <a:pt x="5998480" y="1336091"/>
                  <a:pt x="5998480" y="2985677"/>
                </a:cubicBezTo>
                <a:cubicBezTo>
                  <a:pt x="5998480" y="3701493"/>
                  <a:pt x="5745027" y="4358733"/>
                  <a:pt x="5322634" y="4873264"/>
                </a:cubicBezTo>
                <a:lnTo>
                  <a:pt x="5184184" y="5026499"/>
                </a:lnTo>
                <a:lnTo>
                  <a:pt x="5051442" y="5026499"/>
                </a:lnTo>
                <a:lnTo>
                  <a:pt x="5091420" y="4982198"/>
                </a:lnTo>
                <a:cubicBezTo>
                  <a:pt x="5470936" y="4519329"/>
                  <a:pt x="5698556" y="3928218"/>
                  <a:pt x="5698556" y="3284245"/>
                </a:cubicBezTo>
                <a:cubicBezTo>
                  <a:pt x="5698556" y="1800363"/>
                  <a:pt x="4489863" y="597136"/>
                  <a:pt x="2999240" y="597136"/>
                </a:cubicBezTo>
                <a:cubicBezTo>
                  <a:pt x="1508618" y="597136"/>
                  <a:pt x="299924" y="1800363"/>
                  <a:pt x="299924" y="3284245"/>
                </a:cubicBezTo>
                <a:cubicBezTo>
                  <a:pt x="299924" y="3928218"/>
                  <a:pt x="527831" y="4519329"/>
                  <a:pt x="907670" y="4982198"/>
                </a:cubicBezTo>
                <a:lnTo>
                  <a:pt x="947680" y="5026499"/>
                </a:lnTo>
                <a:lnTo>
                  <a:pt x="814467" y="5026499"/>
                </a:lnTo>
                <a:lnTo>
                  <a:pt x="675971" y="4873264"/>
                </a:lnTo>
                <a:cubicBezTo>
                  <a:pt x="253453" y="4358733"/>
                  <a:pt x="0" y="3701493"/>
                  <a:pt x="0" y="2985677"/>
                </a:cubicBezTo>
                <a:close/>
              </a:path>
            </a:pathLst>
          </a:custGeom>
          <a:gradFill>
            <a:gsLst>
              <a:gs pos="65000">
                <a:srgbClr val="B6AF9D"/>
              </a:gs>
              <a:gs pos="30000">
                <a:srgbClr val="949494"/>
              </a:gs>
              <a:gs pos="0">
                <a:srgbClr val="747F83"/>
              </a:gs>
              <a:gs pos="100000">
                <a:srgbClr val="D6CFB5"/>
              </a:gs>
            </a:gsLst>
            <a:lin ang="1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9858A4-06E4-47D5-B4E1-986DAB53AAFB}"/>
              </a:ext>
            </a:extLst>
          </p:cNvPr>
          <p:cNvSpPr txBox="1"/>
          <p:nvPr/>
        </p:nvSpPr>
        <p:spPr>
          <a:xfrm>
            <a:off x="5149050" y="182179"/>
            <a:ext cx="69334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Подготовка и реализация </a:t>
            </a:r>
            <a:r>
              <a:rPr lang="ru-RU" sz="3600" b="1" dirty="0" err="1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энергосервисных</a:t>
            </a:r>
            <a:r>
              <a:rPr lang="ru-RU" sz="3600" b="1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 контрактов на объектах бюджетной сферы</a:t>
            </a:r>
            <a:endParaRPr lang="en-US" sz="3600" b="1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pic>
        <p:nvPicPr>
          <p:cNvPr id="10" name="Graphic 9" descr="Network">
            <a:extLst>
              <a:ext uri="{FF2B5EF4-FFF2-40B4-BE49-F238E27FC236}">
                <a16:creationId xmlns:a16="http://schemas.microsoft.com/office/drawing/2014/main" id="{B15B0EDE-82A3-4E56-905C-90E3A4A6BF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46618" y="3403991"/>
            <a:ext cx="560041" cy="560041"/>
          </a:xfrm>
          <a:prstGeom prst="rect">
            <a:avLst/>
          </a:prstGeom>
        </p:spPr>
      </p:pic>
      <p:pic>
        <p:nvPicPr>
          <p:cNvPr id="11" name="Graphic 10" descr="Bullseye">
            <a:extLst>
              <a:ext uri="{FF2B5EF4-FFF2-40B4-BE49-F238E27FC236}">
                <a16:creationId xmlns:a16="http://schemas.microsoft.com/office/drawing/2014/main" id="{81463EEA-9694-4263-B0C0-567654B536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46615" y="5716457"/>
            <a:ext cx="560041" cy="560041"/>
          </a:xfrm>
          <a:prstGeom prst="rect">
            <a:avLst/>
          </a:prstGeom>
        </p:spPr>
      </p:pic>
      <p:pic>
        <p:nvPicPr>
          <p:cNvPr id="12" name="Graphic 11" descr="Gauge">
            <a:extLst>
              <a:ext uri="{FF2B5EF4-FFF2-40B4-BE49-F238E27FC236}">
                <a16:creationId xmlns:a16="http://schemas.microsoft.com/office/drawing/2014/main" id="{999C14DC-B21F-4DBB-AE07-92128E1527E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46614" y="4560224"/>
            <a:ext cx="560041" cy="56004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DAAB749-F0A5-45E5-87BA-C10C77D9F9A4}"/>
              </a:ext>
            </a:extLst>
          </p:cNvPr>
          <p:cNvSpPr/>
          <p:nvPr/>
        </p:nvSpPr>
        <p:spPr>
          <a:xfrm>
            <a:off x="6392031" y="4158807"/>
            <a:ext cx="4876914" cy="1653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Член Межведомственной рабочей группы при Министерстве экономического развития РФ по эффективному взаимодействию с органами исполнительной власти субъектов Российской Федерации в области энергосбережения и повышения энергетической эффективности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B5AD23-4D5E-4219-B748-69ABB8C5B631}"/>
              </a:ext>
            </a:extLst>
          </p:cNvPr>
          <p:cNvSpPr/>
          <p:nvPr/>
        </p:nvSpPr>
        <p:spPr>
          <a:xfrm>
            <a:off x="6376018" y="3252227"/>
            <a:ext cx="4876914" cy="863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Председатель совета Некоммерческое партнерство «Саморегулируемая организация энергетического обследования» (НП «СРО ЭО»)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168E3E-484B-4B04-A6DD-E4394FA941B0}"/>
              </a:ext>
            </a:extLst>
          </p:cNvPr>
          <p:cNvSpPr/>
          <p:nvPr/>
        </p:nvSpPr>
        <p:spPr>
          <a:xfrm>
            <a:off x="6392031" y="2876554"/>
            <a:ext cx="4876914" cy="336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Карастелин Павел Сергеевич</a:t>
            </a:r>
            <a:endParaRPr lang="en-US" sz="1600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8" name="Rectangle 14">
            <a:extLst>
              <a:ext uri="{FF2B5EF4-FFF2-40B4-BE49-F238E27FC236}">
                <a16:creationId xmlns:a16="http://schemas.microsoft.com/office/drawing/2014/main" id="{4C3A4D7D-5655-49B7-9EAA-09B42FE44688}"/>
              </a:ext>
            </a:extLst>
          </p:cNvPr>
          <p:cNvSpPr/>
          <p:nvPr/>
        </p:nvSpPr>
        <p:spPr>
          <a:xfrm>
            <a:off x="6376018" y="5828163"/>
            <a:ext cx="4876914" cy="336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Эксперт-практик в области </a:t>
            </a:r>
            <a:r>
              <a:rPr lang="ru-RU" sz="1600" dirty="0" err="1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энергосервиса</a:t>
            </a:r>
            <a:endParaRPr lang="ru-RU" sz="1600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30" name="Рисунок 29" descr="Поднятая рука">
            <a:extLst>
              <a:ext uri="{FF2B5EF4-FFF2-40B4-BE49-F238E27FC236}">
                <a16:creationId xmlns:a16="http://schemas.microsoft.com/office/drawing/2014/main" id="{4BC955CC-41C5-43D9-B5A5-2BB86EC533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46615" y="2764613"/>
            <a:ext cx="560041" cy="56004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1265957-BB45-4F94-BBB2-D84E086C11E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9" r="33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4036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02FE13E-EFC1-442E-A5B0-F5066C24E542}"/>
              </a:ext>
            </a:extLst>
          </p:cNvPr>
          <p:cNvSpPr>
            <a:spLocks/>
          </p:cNvSpPr>
          <p:nvPr/>
        </p:nvSpPr>
        <p:spPr bwMode="auto">
          <a:xfrm rot="5400000">
            <a:off x="-485991" y="953851"/>
            <a:ext cx="5998480" cy="5026499"/>
          </a:xfrm>
          <a:custGeom>
            <a:avLst/>
            <a:gdLst>
              <a:gd name="connsiteX0" fmla="*/ 0 w 5998480"/>
              <a:gd name="connsiteY0" fmla="*/ 2985677 h 5026499"/>
              <a:gd name="connsiteX1" fmla="*/ 2999240 w 5998480"/>
              <a:gd name="connsiteY1" fmla="*/ 0 h 5026499"/>
              <a:gd name="connsiteX2" fmla="*/ 5998480 w 5998480"/>
              <a:gd name="connsiteY2" fmla="*/ 2985677 h 5026499"/>
              <a:gd name="connsiteX3" fmla="*/ 5322634 w 5998480"/>
              <a:gd name="connsiteY3" fmla="*/ 4873264 h 5026499"/>
              <a:gd name="connsiteX4" fmla="*/ 5184184 w 5998480"/>
              <a:gd name="connsiteY4" fmla="*/ 5026499 h 5026499"/>
              <a:gd name="connsiteX5" fmla="*/ 5051442 w 5998480"/>
              <a:gd name="connsiteY5" fmla="*/ 5026499 h 5026499"/>
              <a:gd name="connsiteX6" fmla="*/ 5091420 w 5998480"/>
              <a:gd name="connsiteY6" fmla="*/ 4982198 h 5026499"/>
              <a:gd name="connsiteX7" fmla="*/ 5698556 w 5998480"/>
              <a:gd name="connsiteY7" fmla="*/ 3284245 h 5026499"/>
              <a:gd name="connsiteX8" fmla="*/ 2999240 w 5998480"/>
              <a:gd name="connsiteY8" fmla="*/ 597136 h 5026499"/>
              <a:gd name="connsiteX9" fmla="*/ 299924 w 5998480"/>
              <a:gd name="connsiteY9" fmla="*/ 3284245 h 5026499"/>
              <a:gd name="connsiteX10" fmla="*/ 907670 w 5998480"/>
              <a:gd name="connsiteY10" fmla="*/ 4982198 h 5026499"/>
              <a:gd name="connsiteX11" fmla="*/ 947680 w 5998480"/>
              <a:gd name="connsiteY11" fmla="*/ 5026499 h 5026499"/>
              <a:gd name="connsiteX12" fmla="*/ 814467 w 5998480"/>
              <a:gd name="connsiteY12" fmla="*/ 5026499 h 5026499"/>
              <a:gd name="connsiteX13" fmla="*/ 675971 w 5998480"/>
              <a:gd name="connsiteY13" fmla="*/ 4873264 h 5026499"/>
              <a:gd name="connsiteX14" fmla="*/ 0 w 5998480"/>
              <a:gd name="connsiteY14" fmla="*/ 2985677 h 502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998480" h="5026499">
                <a:moveTo>
                  <a:pt x="0" y="2985677"/>
                </a:moveTo>
                <a:cubicBezTo>
                  <a:pt x="0" y="1336091"/>
                  <a:pt x="1343660" y="0"/>
                  <a:pt x="2999240" y="0"/>
                </a:cubicBezTo>
                <a:cubicBezTo>
                  <a:pt x="4656320" y="0"/>
                  <a:pt x="5998480" y="1336091"/>
                  <a:pt x="5998480" y="2985677"/>
                </a:cubicBezTo>
                <a:cubicBezTo>
                  <a:pt x="5998480" y="3701493"/>
                  <a:pt x="5745027" y="4358733"/>
                  <a:pt x="5322634" y="4873264"/>
                </a:cubicBezTo>
                <a:lnTo>
                  <a:pt x="5184184" y="5026499"/>
                </a:lnTo>
                <a:lnTo>
                  <a:pt x="5051442" y="5026499"/>
                </a:lnTo>
                <a:lnTo>
                  <a:pt x="5091420" y="4982198"/>
                </a:lnTo>
                <a:cubicBezTo>
                  <a:pt x="5470936" y="4519329"/>
                  <a:pt x="5698556" y="3928218"/>
                  <a:pt x="5698556" y="3284245"/>
                </a:cubicBezTo>
                <a:cubicBezTo>
                  <a:pt x="5698556" y="1800363"/>
                  <a:pt x="4489863" y="597136"/>
                  <a:pt x="2999240" y="597136"/>
                </a:cubicBezTo>
                <a:cubicBezTo>
                  <a:pt x="1508618" y="597136"/>
                  <a:pt x="299924" y="1800363"/>
                  <a:pt x="299924" y="3284245"/>
                </a:cubicBezTo>
                <a:cubicBezTo>
                  <a:pt x="299924" y="3928218"/>
                  <a:pt x="527831" y="4519329"/>
                  <a:pt x="907670" y="4982198"/>
                </a:cubicBezTo>
                <a:lnTo>
                  <a:pt x="947680" y="5026499"/>
                </a:lnTo>
                <a:lnTo>
                  <a:pt x="814467" y="5026499"/>
                </a:lnTo>
                <a:lnTo>
                  <a:pt x="675971" y="4873264"/>
                </a:lnTo>
                <a:cubicBezTo>
                  <a:pt x="253453" y="4358733"/>
                  <a:pt x="0" y="3701493"/>
                  <a:pt x="0" y="2985677"/>
                </a:cubicBezTo>
                <a:close/>
              </a:path>
            </a:pathLst>
          </a:custGeom>
          <a:gradFill>
            <a:gsLst>
              <a:gs pos="65000">
                <a:srgbClr val="B6AF9D"/>
              </a:gs>
              <a:gs pos="30000">
                <a:srgbClr val="949494"/>
              </a:gs>
              <a:gs pos="0">
                <a:srgbClr val="747F83"/>
              </a:gs>
              <a:gs pos="100000">
                <a:srgbClr val="D6CFB5"/>
              </a:gs>
            </a:gsLst>
            <a:lin ang="1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9858A4-06E4-47D5-B4E1-986DAB53AAFB}"/>
              </a:ext>
            </a:extLst>
          </p:cNvPr>
          <p:cNvSpPr txBox="1"/>
          <p:nvPr/>
        </p:nvSpPr>
        <p:spPr>
          <a:xfrm>
            <a:off x="5347745" y="1242069"/>
            <a:ext cx="693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Благодарю за внимание!</a:t>
            </a:r>
            <a:endParaRPr lang="en-US" sz="3600" b="1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AAB749-F0A5-45E5-87BA-C10C77D9F9A4}"/>
              </a:ext>
            </a:extLst>
          </p:cNvPr>
          <p:cNvSpPr/>
          <p:nvPr/>
        </p:nvSpPr>
        <p:spPr>
          <a:xfrm>
            <a:off x="6392031" y="4158806"/>
            <a:ext cx="4876914" cy="336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E-mail</a:t>
            </a: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lang="en-US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pkarastelin@mail.ru</a:t>
            </a:r>
            <a:endParaRPr lang="ru-RU" sz="1600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B5AD23-4D5E-4219-B748-69ABB8C5B631}"/>
              </a:ext>
            </a:extLst>
          </p:cNvPr>
          <p:cNvSpPr/>
          <p:nvPr/>
        </p:nvSpPr>
        <p:spPr>
          <a:xfrm>
            <a:off x="6392031" y="3517680"/>
            <a:ext cx="4876914" cy="336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Телефон: +7 985 364-53-93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168E3E-484B-4B04-A6DD-E4394FA941B0}"/>
              </a:ext>
            </a:extLst>
          </p:cNvPr>
          <p:cNvSpPr/>
          <p:nvPr/>
        </p:nvSpPr>
        <p:spPr>
          <a:xfrm>
            <a:off x="6392031" y="2876554"/>
            <a:ext cx="4876914" cy="336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Карастелин Павел Сергеевич</a:t>
            </a:r>
            <a:endParaRPr lang="en-US" sz="1600" b="1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30" name="Рисунок 29" descr="Поднятая рука">
            <a:extLst>
              <a:ext uri="{FF2B5EF4-FFF2-40B4-BE49-F238E27FC236}">
                <a16:creationId xmlns:a16="http://schemas.microsoft.com/office/drawing/2014/main" id="{4BC955CC-41C5-43D9-B5A5-2BB86EC53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46615" y="2764613"/>
            <a:ext cx="560041" cy="560041"/>
          </a:xfrm>
          <a:prstGeom prst="rect">
            <a:avLst/>
          </a:prstGeom>
        </p:spPr>
      </p:pic>
      <p:pic>
        <p:nvPicPr>
          <p:cNvPr id="7" name=" 6">
            <a:extLst>
              <a:ext uri="{FF2B5EF4-FFF2-40B4-BE49-F238E27FC236}">
                <a16:creationId xmlns:a16="http://schemas.microsoft.com/office/drawing/2014/main" id="{E1265957-BB45-4F94-BBB2-D84E086C11E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9" r="3379"/>
          <a:stretch>
            <a:fillRect/>
          </a:stretch>
        </p:blipFill>
        <p:spPr/>
      </p:pic>
      <p:pic>
        <p:nvPicPr>
          <p:cNvPr id="3" name="Рисунок 2" descr="Телефонная трубка">
            <a:extLst>
              <a:ext uri="{FF2B5EF4-FFF2-40B4-BE49-F238E27FC236}">
                <a16:creationId xmlns:a16="http://schemas.microsoft.com/office/drawing/2014/main" id="{3D713560-FADD-4E53-8B0B-988B6E5E67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46615" y="3400854"/>
            <a:ext cx="560041" cy="560041"/>
          </a:xfrm>
          <a:prstGeom prst="rect">
            <a:avLst/>
          </a:prstGeom>
        </p:spPr>
      </p:pic>
      <p:pic>
        <p:nvPicPr>
          <p:cNvPr id="8" name="Рисунок 7" descr="Электронная почта">
            <a:extLst>
              <a:ext uri="{FF2B5EF4-FFF2-40B4-BE49-F238E27FC236}">
                <a16:creationId xmlns:a16="http://schemas.microsoft.com/office/drawing/2014/main" id="{E4CB222B-2E47-44D2-B138-BCE03D8B2C4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46615" y="4047100"/>
            <a:ext cx="560041" cy="56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01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btitle 2">
            <a:extLst>
              <a:ext uri="{FF2B5EF4-FFF2-40B4-BE49-F238E27FC236}">
                <a16:creationId xmlns:a16="http://schemas.microsoft.com/office/drawing/2014/main" id="{606F181A-BF3D-4CDA-A626-2D734FF5C234}"/>
              </a:ext>
            </a:extLst>
          </p:cNvPr>
          <p:cNvSpPr txBox="1">
            <a:spLocks/>
          </p:cNvSpPr>
          <p:nvPr/>
        </p:nvSpPr>
        <p:spPr>
          <a:xfrm>
            <a:off x="1860968" y="2840832"/>
            <a:ext cx="1933993" cy="822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Технические вопросы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813DEEE-265F-4D3D-A988-E0CA3E5B9A9F}"/>
              </a:ext>
            </a:extLst>
          </p:cNvPr>
          <p:cNvSpPr txBox="1"/>
          <p:nvPr/>
        </p:nvSpPr>
        <p:spPr>
          <a:xfrm>
            <a:off x="709687" y="164580"/>
            <a:ext cx="10772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Компетенции </a:t>
            </a:r>
            <a:r>
              <a:rPr lang="ru-RU" sz="3600" dirty="0" err="1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энергосервисного</a:t>
            </a:r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 контракта</a:t>
            </a:r>
            <a:b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(для специалистов бюджетной сферы)</a:t>
            </a:r>
            <a:endParaRPr lang="en-US" sz="3600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0F615E8-1267-42F3-BD89-E4F65B87CCEC}"/>
              </a:ext>
            </a:extLst>
          </p:cNvPr>
          <p:cNvCxnSpPr>
            <a:cxnSpLocks/>
          </p:cNvCxnSpPr>
          <p:nvPr/>
        </p:nvCxnSpPr>
        <p:spPr>
          <a:xfrm>
            <a:off x="1597981" y="1364909"/>
            <a:ext cx="9011525" cy="0"/>
          </a:xfrm>
          <a:prstGeom prst="line">
            <a:avLst/>
          </a:prstGeom>
          <a:ln w="38100">
            <a:solidFill>
              <a:srgbClr val="747F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7">
            <a:extLst>
              <a:ext uri="{FF2B5EF4-FFF2-40B4-BE49-F238E27FC236}">
                <a16:creationId xmlns:a16="http://schemas.microsoft.com/office/drawing/2014/main" id="{A581A00B-B245-4EE9-B7CD-818FA4EDB1C6}"/>
              </a:ext>
            </a:extLst>
          </p:cNvPr>
          <p:cNvSpPr>
            <a:spLocks/>
          </p:cNvSpPr>
          <p:nvPr/>
        </p:nvSpPr>
        <p:spPr bwMode="auto">
          <a:xfrm rot="5400000">
            <a:off x="6856441" y="3941175"/>
            <a:ext cx="1910549" cy="2103178"/>
          </a:xfrm>
          <a:custGeom>
            <a:avLst/>
            <a:gdLst>
              <a:gd name="T0" fmla="*/ 2024 w 4000"/>
              <a:gd name="T1" fmla="*/ 4000 h 4000"/>
              <a:gd name="T2" fmla="*/ 3800 w 4000"/>
              <a:gd name="T3" fmla="*/ 2200 h 4000"/>
              <a:gd name="T4" fmla="*/ 2000 w 4000"/>
              <a:gd name="T5" fmla="*/ 400 h 4000"/>
              <a:gd name="T6" fmla="*/ 200 w 4000"/>
              <a:gd name="T7" fmla="*/ 2200 h 4000"/>
              <a:gd name="T8" fmla="*/ 1977 w 4000"/>
              <a:gd name="T9" fmla="*/ 4000 h 4000"/>
              <a:gd name="T10" fmla="*/ 0 w 4000"/>
              <a:gd name="T11" fmla="*/ 2000 h 4000"/>
              <a:gd name="T12" fmla="*/ 2000 w 4000"/>
              <a:gd name="T13" fmla="*/ 0 h 4000"/>
              <a:gd name="T14" fmla="*/ 4000 w 4000"/>
              <a:gd name="T15" fmla="*/ 2000 h 4000"/>
              <a:gd name="T16" fmla="*/ 2024 w 4000"/>
              <a:gd name="T17" fmla="*/ 4000 h 4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0" h="4000">
                <a:moveTo>
                  <a:pt x="2024" y="4000"/>
                </a:moveTo>
                <a:cubicBezTo>
                  <a:pt x="3007" y="3987"/>
                  <a:pt x="3800" y="3186"/>
                  <a:pt x="3800" y="2200"/>
                </a:cubicBezTo>
                <a:cubicBezTo>
                  <a:pt x="3800" y="1206"/>
                  <a:pt x="2994" y="400"/>
                  <a:pt x="2000" y="400"/>
                </a:cubicBezTo>
                <a:cubicBezTo>
                  <a:pt x="1006" y="400"/>
                  <a:pt x="200" y="1206"/>
                  <a:pt x="200" y="2200"/>
                </a:cubicBezTo>
                <a:cubicBezTo>
                  <a:pt x="200" y="3186"/>
                  <a:pt x="994" y="3987"/>
                  <a:pt x="1977" y="4000"/>
                </a:cubicBezTo>
                <a:cubicBezTo>
                  <a:pt x="883" y="3987"/>
                  <a:pt x="0" y="3096"/>
                  <a:pt x="0" y="2000"/>
                </a:cubicBezTo>
                <a:cubicBezTo>
                  <a:pt x="0" y="895"/>
                  <a:pt x="896" y="0"/>
                  <a:pt x="2000" y="0"/>
                </a:cubicBezTo>
                <a:cubicBezTo>
                  <a:pt x="3105" y="0"/>
                  <a:pt x="4000" y="895"/>
                  <a:pt x="4000" y="2000"/>
                </a:cubicBezTo>
                <a:cubicBezTo>
                  <a:pt x="4000" y="3096"/>
                  <a:pt x="3117" y="3987"/>
                  <a:pt x="2024" y="4000"/>
                </a:cubicBezTo>
                <a:close/>
              </a:path>
            </a:pathLst>
          </a:custGeom>
          <a:gradFill>
            <a:gsLst>
              <a:gs pos="65000">
                <a:srgbClr val="B6AF9D"/>
              </a:gs>
              <a:gs pos="30000">
                <a:srgbClr val="949494"/>
              </a:gs>
              <a:gs pos="0">
                <a:srgbClr val="747F83"/>
              </a:gs>
              <a:gs pos="100000">
                <a:srgbClr val="D6CFB5"/>
              </a:gs>
            </a:gsLst>
            <a:lin ang="1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2B86C64-9107-4BBF-92CE-A930D626069A}"/>
              </a:ext>
            </a:extLst>
          </p:cNvPr>
          <p:cNvSpPr txBox="1">
            <a:spLocks/>
          </p:cNvSpPr>
          <p:nvPr/>
        </p:nvSpPr>
        <p:spPr>
          <a:xfrm>
            <a:off x="5175022" y="2868914"/>
            <a:ext cx="1841954" cy="986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Экономика проекта</a:t>
            </a:r>
            <a:endParaRPr lang="en-US" sz="1600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FCA242B-93B6-4776-87F7-E7A74B9D767E}"/>
              </a:ext>
            </a:extLst>
          </p:cNvPr>
          <p:cNvSpPr txBox="1">
            <a:spLocks/>
          </p:cNvSpPr>
          <p:nvPr/>
        </p:nvSpPr>
        <p:spPr>
          <a:xfrm>
            <a:off x="8101612" y="2785977"/>
            <a:ext cx="2355654" cy="822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Юридическое сопровождение</a:t>
            </a:r>
            <a:endParaRPr lang="en-US" sz="1600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E8B5AD3-A42B-4359-B062-CCFFC9A1F42A}"/>
              </a:ext>
            </a:extLst>
          </p:cNvPr>
          <p:cNvSpPr txBox="1">
            <a:spLocks/>
          </p:cNvSpPr>
          <p:nvPr/>
        </p:nvSpPr>
        <p:spPr>
          <a:xfrm>
            <a:off x="3338254" y="4607159"/>
            <a:ext cx="2103179" cy="1065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Особенности закупочных процедур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609760B-96F8-44FD-9E75-9EB29E884FDF}"/>
              </a:ext>
            </a:extLst>
          </p:cNvPr>
          <p:cNvSpPr txBox="1">
            <a:spLocks/>
          </p:cNvSpPr>
          <p:nvPr/>
        </p:nvSpPr>
        <p:spPr>
          <a:xfrm>
            <a:off x="6582057" y="4505727"/>
            <a:ext cx="2281248" cy="954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Координация действий всех заинтересованных сторон</a:t>
            </a:r>
            <a:endParaRPr lang="en-US" sz="1600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47" name="Freeform 7">
            <a:extLst>
              <a:ext uri="{FF2B5EF4-FFF2-40B4-BE49-F238E27FC236}">
                <a16:creationId xmlns:a16="http://schemas.microsoft.com/office/drawing/2014/main" id="{19E7A377-46A9-4F48-BAA0-2217E9A384D3}"/>
              </a:ext>
            </a:extLst>
          </p:cNvPr>
          <p:cNvSpPr>
            <a:spLocks/>
          </p:cNvSpPr>
          <p:nvPr/>
        </p:nvSpPr>
        <p:spPr bwMode="auto">
          <a:xfrm rot="5400000">
            <a:off x="3551248" y="3931158"/>
            <a:ext cx="1910549" cy="2103178"/>
          </a:xfrm>
          <a:custGeom>
            <a:avLst/>
            <a:gdLst>
              <a:gd name="T0" fmla="*/ 2024 w 4000"/>
              <a:gd name="T1" fmla="*/ 4000 h 4000"/>
              <a:gd name="T2" fmla="*/ 3800 w 4000"/>
              <a:gd name="T3" fmla="*/ 2200 h 4000"/>
              <a:gd name="T4" fmla="*/ 2000 w 4000"/>
              <a:gd name="T5" fmla="*/ 400 h 4000"/>
              <a:gd name="T6" fmla="*/ 200 w 4000"/>
              <a:gd name="T7" fmla="*/ 2200 h 4000"/>
              <a:gd name="T8" fmla="*/ 1977 w 4000"/>
              <a:gd name="T9" fmla="*/ 4000 h 4000"/>
              <a:gd name="T10" fmla="*/ 0 w 4000"/>
              <a:gd name="T11" fmla="*/ 2000 h 4000"/>
              <a:gd name="T12" fmla="*/ 2000 w 4000"/>
              <a:gd name="T13" fmla="*/ 0 h 4000"/>
              <a:gd name="T14" fmla="*/ 4000 w 4000"/>
              <a:gd name="T15" fmla="*/ 2000 h 4000"/>
              <a:gd name="T16" fmla="*/ 2024 w 4000"/>
              <a:gd name="T17" fmla="*/ 4000 h 4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0" h="4000">
                <a:moveTo>
                  <a:pt x="2024" y="4000"/>
                </a:moveTo>
                <a:cubicBezTo>
                  <a:pt x="3007" y="3987"/>
                  <a:pt x="3800" y="3186"/>
                  <a:pt x="3800" y="2200"/>
                </a:cubicBezTo>
                <a:cubicBezTo>
                  <a:pt x="3800" y="1206"/>
                  <a:pt x="2994" y="400"/>
                  <a:pt x="2000" y="400"/>
                </a:cubicBezTo>
                <a:cubicBezTo>
                  <a:pt x="1006" y="400"/>
                  <a:pt x="200" y="1206"/>
                  <a:pt x="200" y="2200"/>
                </a:cubicBezTo>
                <a:cubicBezTo>
                  <a:pt x="200" y="3186"/>
                  <a:pt x="994" y="3987"/>
                  <a:pt x="1977" y="4000"/>
                </a:cubicBezTo>
                <a:cubicBezTo>
                  <a:pt x="883" y="3987"/>
                  <a:pt x="0" y="3096"/>
                  <a:pt x="0" y="2000"/>
                </a:cubicBezTo>
                <a:cubicBezTo>
                  <a:pt x="0" y="895"/>
                  <a:pt x="896" y="0"/>
                  <a:pt x="2000" y="0"/>
                </a:cubicBezTo>
                <a:cubicBezTo>
                  <a:pt x="3105" y="0"/>
                  <a:pt x="4000" y="895"/>
                  <a:pt x="4000" y="2000"/>
                </a:cubicBezTo>
                <a:cubicBezTo>
                  <a:pt x="4000" y="3096"/>
                  <a:pt x="3117" y="3987"/>
                  <a:pt x="2024" y="4000"/>
                </a:cubicBezTo>
                <a:close/>
              </a:path>
            </a:pathLst>
          </a:custGeom>
          <a:gradFill>
            <a:gsLst>
              <a:gs pos="65000">
                <a:srgbClr val="B6AF9D"/>
              </a:gs>
              <a:gs pos="30000">
                <a:srgbClr val="949494"/>
              </a:gs>
              <a:gs pos="0">
                <a:srgbClr val="747F83"/>
              </a:gs>
              <a:gs pos="100000">
                <a:srgbClr val="D6CFB5"/>
              </a:gs>
            </a:gsLst>
            <a:lin ang="1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" name="Freeform 7">
            <a:extLst>
              <a:ext uri="{FF2B5EF4-FFF2-40B4-BE49-F238E27FC236}">
                <a16:creationId xmlns:a16="http://schemas.microsoft.com/office/drawing/2014/main" id="{4ED15FE3-5299-4862-99E4-6C52FB10EA09}"/>
              </a:ext>
            </a:extLst>
          </p:cNvPr>
          <p:cNvSpPr>
            <a:spLocks/>
          </p:cNvSpPr>
          <p:nvPr/>
        </p:nvSpPr>
        <p:spPr bwMode="auto">
          <a:xfrm rot="5400000">
            <a:off x="1957283" y="2082764"/>
            <a:ext cx="1910549" cy="2103178"/>
          </a:xfrm>
          <a:custGeom>
            <a:avLst/>
            <a:gdLst>
              <a:gd name="T0" fmla="*/ 2024 w 4000"/>
              <a:gd name="T1" fmla="*/ 4000 h 4000"/>
              <a:gd name="T2" fmla="*/ 3800 w 4000"/>
              <a:gd name="T3" fmla="*/ 2200 h 4000"/>
              <a:gd name="T4" fmla="*/ 2000 w 4000"/>
              <a:gd name="T5" fmla="*/ 400 h 4000"/>
              <a:gd name="T6" fmla="*/ 200 w 4000"/>
              <a:gd name="T7" fmla="*/ 2200 h 4000"/>
              <a:gd name="T8" fmla="*/ 1977 w 4000"/>
              <a:gd name="T9" fmla="*/ 4000 h 4000"/>
              <a:gd name="T10" fmla="*/ 0 w 4000"/>
              <a:gd name="T11" fmla="*/ 2000 h 4000"/>
              <a:gd name="T12" fmla="*/ 2000 w 4000"/>
              <a:gd name="T13" fmla="*/ 0 h 4000"/>
              <a:gd name="T14" fmla="*/ 4000 w 4000"/>
              <a:gd name="T15" fmla="*/ 2000 h 4000"/>
              <a:gd name="T16" fmla="*/ 2024 w 4000"/>
              <a:gd name="T17" fmla="*/ 4000 h 4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0" h="4000">
                <a:moveTo>
                  <a:pt x="2024" y="4000"/>
                </a:moveTo>
                <a:cubicBezTo>
                  <a:pt x="3007" y="3987"/>
                  <a:pt x="3800" y="3186"/>
                  <a:pt x="3800" y="2200"/>
                </a:cubicBezTo>
                <a:cubicBezTo>
                  <a:pt x="3800" y="1206"/>
                  <a:pt x="2994" y="400"/>
                  <a:pt x="2000" y="400"/>
                </a:cubicBezTo>
                <a:cubicBezTo>
                  <a:pt x="1006" y="400"/>
                  <a:pt x="200" y="1206"/>
                  <a:pt x="200" y="2200"/>
                </a:cubicBezTo>
                <a:cubicBezTo>
                  <a:pt x="200" y="3186"/>
                  <a:pt x="994" y="3987"/>
                  <a:pt x="1977" y="4000"/>
                </a:cubicBezTo>
                <a:cubicBezTo>
                  <a:pt x="883" y="3987"/>
                  <a:pt x="0" y="3096"/>
                  <a:pt x="0" y="2000"/>
                </a:cubicBezTo>
                <a:cubicBezTo>
                  <a:pt x="0" y="895"/>
                  <a:pt x="896" y="0"/>
                  <a:pt x="2000" y="0"/>
                </a:cubicBezTo>
                <a:cubicBezTo>
                  <a:pt x="3105" y="0"/>
                  <a:pt x="4000" y="895"/>
                  <a:pt x="4000" y="2000"/>
                </a:cubicBezTo>
                <a:cubicBezTo>
                  <a:pt x="4000" y="3096"/>
                  <a:pt x="3117" y="3987"/>
                  <a:pt x="2024" y="4000"/>
                </a:cubicBezTo>
                <a:close/>
              </a:path>
            </a:pathLst>
          </a:custGeom>
          <a:gradFill>
            <a:gsLst>
              <a:gs pos="65000">
                <a:srgbClr val="B6AF9D"/>
              </a:gs>
              <a:gs pos="30000">
                <a:srgbClr val="949494"/>
              </a:gs>
              <a:gs pos="0">
                <a:srgbClr val="747F83"/>
              </a:gs>
              <a:gs pos="100000">
                <a:srgbClr val="D6CFB5"/>
              </a:gs>
            </a:gsLst>
            <a:lin ang="1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" name="Freeform 7">
            <a:extLst>
              <a:ext uri="{FF2B5EF4-FFF2-40B4-BE49-F238E27FC236}">
                <a16:creationId xmlns:a16="http://schemas.microsoft.com/office/drawing/2014/main" id="{2AB1579E-3416-4599-9D57-7C04D03B03FE}"/>
              </a:ext>
            </a:extLst>
          </p:cNvPr>
          <p:cNvSpPr>
            <a:spLocks/>
          </p:cNvSpPr>
          <p:nvPr/>
        </p:nvSpPr>
        <p:spPr bwMode="auto">
          <a:xfrm rot="5400000">
            <a:off x="5204114" y="2082765"/>
            <a:ext cx="1910549" cy="2103178"/>
          </a:xfrm>
          <a:custGeom>
            <a:avLst/>
            <a:gdLst>
              <a:gd name="T0" fmla="*/ 2024 w 4000"/>
              <a:gd name="T1" fmla="*/ 4000 h 4000"/>
              <a:gd name="T2" fmla="*/ 3800 w 4000"/>
              <a:gd name="T3" fmla="*/ 2200 h 4000"/>
              <a:gd name="T4" fmla="*/ 2000 w 4000"/>
              <a:gd name="T5" fmla="*/ 400 h 4000"/>
              <a:gd name="T6" fmla="*/ 200 w 4000"/>
              <a:gd name="T7" fmla="*/ 2200 h 4000"/>
              <a:gd name="T8" fmla="*/ 1977 w 4000"/>
              <a:gd name="T9" fmla="*/ 4000 h 4000"/>
              <a:gd name="T10" fmla="*/ 0 w 4000"/>
              <a:gd name="T11" fmla="*/ 2000 h 4000"/>
              <a:gd name="T12" fmla="*/ 2000 w 4000"/>
              <a:gd name="T13" fmla="*/ 0 h 4000"/>
              <a:gd name="T14" fmla="*/ 4000 w 4000"/>
              <a:gd name="T15" fmla="*/ 2000 h 4000"/>
              <a:gd name="T16" fmla="*/ 2024 w 4000"/>
              <a:gd name="T17" fmla="*/ 4000 h 4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0" h="4000">
                <a:moveTo>
                  <a:pt x="2024" y="4000"/>
                </a:moveTo>
                <a:cubicBezTo>
                  <a:pt x="3007" y="3987"/>
                  <a:pt x="3800" y="3186"/>
                  <a:pt x="3800" y="2200"/>
                </a:cubicBezTo>
                <a:cubicBezTo>
                  <a:pt x="3800" y="1206"/>
                  <a:pt x="2994" y="400"/>
                  <a:pt x="2000" y="400"/>
                </a:cubicBezTo>
                <a:cubicBezTo>
                  <a:pt x="1006" y="400"/>
                  <a:pt x="200" y="1206"/>
                  <a:pt x="200" y="2200"/>
                </a:cubicBezTo>
                <a:cubicBezTo>
                  <a:pt x="200" y="3186"/>
                  <a:pt x="994" y="3987"/>
                  <a:pt x="1977" y="4000"/>
                </a:cubicBezTo>
                <a:cubicBezTo>
                  <a:pt x="883" y="3987"/>
                  <a:pt x="0" y="3096"/>
                  <a:pt x="0" y="2000"/>
                </a:cubicBezTo>
                <a:cubicBezTo>
                  <a:pt x="0" y="895"/>
                  <a:pt x="896" y="0"/>
                  <a:pt x="2000" y="0"/>
                </a:cubicBezTo>
                <a:cubicBezTo>
                  <a:pt x="3105" y="0"/>
                  <a:pt x="4000" y="895"/>
                  <a:pt x="4000" y="2000"/>
                </a:cubicBezTo>
                <a:cubicBezTo>
                  <a:pt x="4000" y="3096"/>
                  <a:pt x="3117" y="3987"/>
                  <a:pt x="2024" y="4000"/>
                </a:cubicBezTo>
                <a:close/>
              </a:path>
            </a:pathLst>
          </a:custGeom>
          <a:gradFill>
            <a:gsLst>
              <a:gs pos="65000">
                <a:srgbClr val="B6AF9D"/>
              </a:gs>
              <a:gs pos="30000">
                <a:srgbClr val="949494"/>
              </a:gs>
              <a:gs pos="0">
                <a:srgbClr val="747F83"/>
              </a:gs>
              <a:gs pos="100000">
                <a:srgbClr val="D6CFB5"/>
              </a:gs>
            </a:gsLst>
            <a:lin ang="1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3" name="Freeform 7">
            <a:extLst>
              <a:ext uri="{FF2B5EF4-FFF2-40B4-BE49-F238E27FC236}">
                <a16:creationId xmlns:a16="http://schemas.microsoft.com/office/drawing/2014/main" id="{67E1C1C2-714A-4A38-A68C-7D2FBFAC9F8F}"/>
              </a:ext>
            </a:extLst>
          </p:cNvPr>
          <p:cNvSpPr>
            <a:spLocks/>
          </p:cNvSpPr>
          <p:nvPr/>
        </p:nvSpPr>
        <p:spPr bwMode="auto">
          <a:xfrm rot="5400000">
            <a:off x="8324168" y="2060879"/>
            <a:ext cx="1910549" cy="2103178"/>
          </a:xfrm>
          <a:custGeom>
            <a:avLst/>
            <a:gdLst>
              <a:gd name="T0" fmla="*/ 2024 w 4000"/>
              <a:gd name="T1" fmla="*/ 4000 h 4000"/>
              <a:gd name="T2" fmla="*/ 3800 w 4000"/>
              <a:gd name="T3" fmla="*/ 2200 h 4000"/>
              <a:gd name="T4" fmla="*/ 2000 w 4000"/>
              <a:gd name="T5" fmla="*/ 400 h 4000"/>
              <a:gd name="T6" fmla="*/ 200 w 4000"/>
              <a:gd name="T7" fmla="*/ 2200 h 4000"/>
              <a:gd name="T8" fmla="*/ 1977 w 4000"/>
              <a:gd name="T9" fmla="*/ 4000 h 4000"/>
              <a:gd name="T10" fmla="*/ 0 w 4000"/>
              <a:gd name="T11" fmla="*/ 2000 h 4000"/>
              <a:gd name="T12" fmla="*/ 2000 w 4000"/>
              <a:gd name="T13" fmla="*/ 0 h 4000"/>
              <a:gd name="T14" fmla="*/ 4000 w 4000"/>
              <a:gd name="T15" fmla="*/ 2000 h 4000"/>
              <a:gd name="T16" fmla="*/ 2024 w 4000"/>
              <a:gd name="T17" fmla="*/ 4000 h 4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0" h="4000">
                <a:moveTo>
                  <a:pt x="2024" y="4000"/>
                </a:moveTo>
                <a:cubicBezTo>
                  <a:pt x="3007" y="3987"/>
                  <a:pt x="3800" y="3186"/>
                  <a:pt x="3800" y="2200"/>
                </a:cubicBezTo>
                <a:cubicBezTo>
                  <a:pt x="3800" y="1206"/>
                  <a:pt x="2994" y="400"/>
                  <a:pt x="2000" y="400"/>
                </a:cubicBezTo>
                <a:cubicBezTo>
                  <a:pt x="1006" y="400"/>
                  <a:pt x="200" y="1206"/>
                  <a:pt x="200" y="2200"/>
                </a:cubicBezTo>
                <a:cubicBezTo>
                  <a:pt x="200" y="3186"/>
                  <a:pt x="994" y="3987"/>
                  <a:pt x="1977" y="4000"/>
                </a:cubicBezTo>
                <a:cubicBezTo>
                  <a:pt x="883" y="3987"/>
                  <a:pt x="0" y="3096"/>
                  <a:pt x="0" y="2000"/>
                </a:cubicBezTo>
                <a:cubicBezTo>
                  <a:pt x="0" y="895"/>
                  <a:pt x="896" y="0"/>
                  <a:pt x="2000" y="0"/>
                </a:cubicBezTo>
                <a:cubicBezTo>
                  <a:pt x="3105" y="0"/>
                  <a:pt x="4000" y="895"/>
                  <a:pt x="4000" y="2000"/>
                </a:cubicBezTo>
                <a:cubicBezTo>
                  <a:pt x="4000" y="3096"/>
                  <a:pt x="3117" y="3987"/>
                  <a:pt x="2024" y="4000"/>
                </a:cubicBezTo>
                <a:close/>
              </a:path>
            </a:pathLst>
          </a:custGeom>
          <a:gradFill>
            <a:gsLst>
              <a:gs pos="65000">
                <a:srgbClr val="B6AF9D"/>
              </a:gs>
              <a:gs pos="30000">
                <a:srgbClr val="949494"/>
              </a:gs>
              <a:gs pos="0">
                <a:srgbClr val="747F83"/>
              </a:gs>
              <a:gs pos="100000">
                <a:srgbClr val="D6CFB5"/>
              </a:gs>
            </a:gsLst>
            <a:lin ang="1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9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Pentagon 1">
            <a:extLst>
              <a:ext uri="{FF2B5EF4-FFF2-40B4-BE49-F238E27FC236}">
                <a16:creationId xmlns:a16="http://schemas.microsoft.com/office/drawing/2014/main" id="{A887C8AB-ED58-41CA-82A1-7E11B08AB979}"/>
              </a:ext>
            </a:extLst>
          </p:cNvPr>
          <p:cNvSpPr/>
          <p:nvPr/>
        </p:nvSpPr>
        <p:spPr>
          <a:xfrm>
            <a:off x="0" y="1645616"/>
            <a:ext cx="4258737" cy="928914"/>
          </a:xfrm>
          <a:prstGeom prst="homePlate">
            <a:avLst/>
          </a:prstGeom>
          <a:solidFill>
            <a:srgbClr val="747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0A585EC1-6695-4E14-AE23-26214ECD367E}"/>
              </a:ext>
            </a:extLst>
          </p:cNvPr>
          <p:cNvSpPr/>
          <p:nvPr/>
        </p:nvSpPr>
        <p:spPr>
          <a:xfrm>
            <a:off x="0" y="2670039"/>
            <a:ext cx="4821382" cy="928914"/>
          </a:xfrm>
          <a:prstGeom prst="homePlate">
            <a:avLst/>
          </a:prstGeom>
          <a:solidFill>
            <a:srgbClr val="949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328FA0D-3352-45B3-987E-44EFDD4C711F}"/>
              </a:ext>
            </a:extLst>
          </p:cNvPr>
          <p:cNvSpPr/>
          <p:nvPr/>
        </p:nvSpPr>
        <p:spPr>
          <a:xfrm>
            <a:off x="0" y="3696082"/>
            <a:ext cx="5394036" cy="928914"/>
          </a:xfrm>
          <a:prstGeom prst="homePlate">
            <a:avLst/>
          </a:prstGeom>
          <a:solidFill>
            <a:srgbClr val="B6A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Graphic 4" descr="Bullseye">
            <a:extLst>
              <a:ext uri="{FF2B5EF4-FFF2-40B4-BE49-F238E27FC236}">
                <a16:creationId xmlns:a16="http://schemas.microsoft.com/office/drawing/2014/main" id="{BA3FDB71-9471-4D03-83FA-9D0752C87B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79" y="3843452"/>
            <a:ext cx="630934" cy="630934"/>
          </a:xfrm>
          <a:prstGeom prst="rect">
            <a:avLst/>
          </a:prstGeom>
        </p:spPr>
      </p:pic>
      <p:pic>
        <p:nvPicPr>
          <p:cNvPr id="7" name="Graphic 6" descr="Money">
            <a:extLst>
              <a:ext uri="{FF2B5EF4-FFF2-40B4-BE49-F238E27FC236}">
                <a16:creationId xmlns:a16="http://schemas.microsoft.com/office/drawing/2014/main" id="{DC5C7688-C4AE-4EE7-A84E-22AC3037BF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479" y="2826735"/>
            <a:ext cx="630934" cy="63093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6CBD1F4-8412-4A0A-9105-21F6E6BDD263}"/>
              </a:ext>
            </a:extLst>
          </p:cNvPr>
          <p:cNvSpPr/>
          <p:nvPr/>
        </p:nvSpPr>
        <p:spPr>
          <a:xfrm>
            <a:off x="1048331" y="1923900"/>
            <a:ext cx="3210406" cy="336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Технические службы</a:t>
            </a:r>
            <a:endParaRPr lang="en-US" sz="16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48825-A183-4DB8-B3DC-717E73DFEA12}"/>
              </a:ext>
            </a:extLst>
          </p:cNvPr>
          <p:cNvSpPr/>
          <p:nvPr/>
        </p:nvSpPr>
        <p:spPr>
          <a:xfrm>
            <a:off x="1196825" y="2966073"/>
            <a:ext cx="3210406" cy="336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Экономические службы</a:t>
            </a:r>
            <a:endParaRPr lang="en-US" sz="16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198489-76E9-433E-8EE9-A588F43FC10F}"/>
              </a:ext>
            </a:extLst>
          </p:cNvPr>
          <p:cNvSpPr/>
          <p:nvPr/>
        </p:nvSpPr>
        <p:spPr>
          <a:xfrm>
            <a:off x="1091815" y="3972746"/>
            <a:ext cx="3210406" cy="336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Юридические службы</a:t>
            </a:r>
            <a:endParaRPr lang="en-US" sz="16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27E0AD-8F02-4B9E-ABBD-29BAC24D6AF2}"/>
              </a:ext>
            </a:extLst>
          </p:cNvPr>
          <p:cNvSpPr txBox="1"/>
          <p:nvPr/>
        </p:nvSpPr>
        <p:spPr>
          <a:xfrm>
            <a:off x="688109" y="185737"/>
            <a:ext cx="10815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Компетенции </a:t>
            </a:r>
            <a:r>
              <a:rPr lang="ru-RU" sz="3600" dirty="0" err="1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энергосервисного</a:t>
            </a:r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 контракта</a:t>
            </a:r>
            <a:b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(для специалистов бюджетной сферы)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7532E3-E62E-40DA-9875-15EAF024CAAB}"/>
              </a:ext>
            </a:extLst>
          </p:cNvPr>
          <p:cNvSpPr/>
          <p:nvPr/>
        </p:nvSpPr>
        <p:spPr>
          <a:xfrm>
            <a:off x="6516532" y="1701668"/>
            <a:ext cx="5472268" cy="863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Замена (модернизация) устаревшего оборудования, сокращение затрат на эксплуатацию, соблюдение требований СанПиН и прочее</a:t>
            </a:r>
            <a:endParaRPr lang="en-US" sz="1600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7A87A8-B33A-4432-A7BC-E6210F985123}"/>
              </a:ext>
            </a:extLst>
          </p:cNvPr>
          <p:cNvSpPr/>
          <p:nvPr/>
        </p:nvSpPr>
        <p:spPr>
          <a:xfrm>
            <a:off x="6516532" y="2847300"/>
            <a:ext cx="5472268" cy="600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Уменьшение расходов на оплату ТЭР, эксплуатационных и прочих сопутствующих расходов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BC7C14-1905-4ACA-9455-846CF2E7A4A7}"/>
              </a:ext>
            </a:extLst>
          </p:cNvPr>
          <p:cNvSpPr/>
          <p:nvPr/>
        </p:nvSpPr>
        <p:spPr>
          <a:xfrm>
            <a:off x="6516532" y="3729463"/>
            <a:ext cx="5472268" cy="863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Оценка </a:t>
            </a:r>
            <a:r>
              <a:rPr lang="ru-RU" sz="1600" dirty="0" err="1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правоприменимости</a:t>
            </a: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исполнения договоров (контрактов), соответствие требованию действующего законодательства</a:t>
            </a:r>
          </a:p>
        </p:txBody>
      </p:sp>
      <p:cxnSp>
        <p:nvCxnSpPr>
          <p:cNvPr id="17" name="Straight Connector 33">
            <a:extLst>
              <a:ext uri="{FF2B5EF4-FFF2-40B4-BE49-F238E27FC236}">
                <a16:creationId xmlns:a16="http://schemas.microsoft.com/office/drawing/2014/main" id="{9F8CBA8A-2E30-4253-9DFE-EF72A01E9DFC}"/>
              </a:ext>
            </a:extLst>
          </p:cNvPr>
          <p:cNvCxnSpPr>
            <a:cxnSpLocks/>
          </p:cNvCxnSpPr>
          <p:nvPr/>
        </p:nvCxnSpPr>
        <p:spPr>
          <a:xfrm>
            <a:off x="1597981" y="1364909"/>
            <a:ext cx="9011525" cy="0"/>
          </a:xfrm>
          <a:prstGeom prst="line">
            <a:avLst/>
          </a:prstGeom>
          <a:ln w="38100">
            <a:solidFill>
              <a:srgbClr val="747F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row: Pentagon 3">
            <a:extLst>
              <a:ext uri="{FF2B5EF4-FFF2-40B4-BE49-F238E27FC236}">
                <a16:creationId xmlns:a16="http://schemas.microsoft.com/office/drawing/2014/main" id="{39E33B80-890A-42D6-883B-2B72730EA855}"/>
              </a:ext>
            </a:extLst>
          </p:cNvPr>
          <p:cNvSpPr/>
          <p:nvPr/>
        </p:nvSpPr>
        <p:spPr>
          <a:xfrm>
            <a:off x="0" y="4714172"/>
            <a:ext cx="5957456" cy="928914"/>
          </a:xfrm>
          <a:prstGeom prst="homePlate">
            <a:avLst/>
          </a:prstGeom>
          <a:solidFill>
            <a:srgbClr val="949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8FA1A78C-F27E-40F5-A23F-639E154F968F}"/>
              </a:ext>
            </a:extLst>
          </p:cNvPr>
          <p:cNvSpPr/>
          <p:nvPr/>
        </p:nvSpPr>
        <p:spPr>
          <a:xfrm>
            <a:off x="1373525" y="4992456"/>
            <a:ext cx="3210406" cy="336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Конкурсные управляющие</a:t>
            </a:r>
            <a:endParaRPr lang="en-US" sz="16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3" name="Arrow: Pentagon 3">
            <a:extLst>
              <a:ext uri="{FF2B5EF4-FFF2-40B4-BE49-F238E27FC236}">
                <a16:creationId xmlns:a16="http://schemas.microsoft.com/office/drawing/2014/main" id="{508B1049-0431-4644-85A9-23E155E74BD0}"/>
              </a:ext>
            </a:extLst>
          </p:cNvPr>
          <p:cNvSpPr/>
          <p:nvPr/>
        </p:nvSpPr>
        <p:spPr>
          <a:xfrm>
            <a:off x="0" y="5743349"/>
            <a:ext cx="6516532" cy="928914"/>
          </a:xfrm>
          <a:prstGeom prst="homePlate">
            <a:avLst/>
          </a:prstGeom>
          <a:solidFill>
            <a:srgbClr val="747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AD267292-6A13-4B5C-B716-222440827985}"/>
              </a:ext>
            </a:extLst>
          </p:cNvPr>
          <p:cNvSpPr/>
          <p:nvPr/>
        </p:nvSpPr>
        <p:spPr>
          <a:xfrm>
            <a:off x="1161088" y="6024197"/>
            <a:ext cx="4232948" cy="336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Ответственные в органах власти</a:t>
            </a:r>
            <a:endParaRPr lang="en-US" sz="16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7" name="Rectangle 15">
            <a:extLst>
              <a:ext uri="{FF2B5EF4-FFF2-40B4-BE49-F238E27FC236}">
                <a16:creationId xmlns:a16="http://schemas.microsoft.com/office/drawing/2014/main" id="{B1871FFB-3ECC-4C7F-A501-6BF2C69D010D}"/>
              </a:ext>
            </a:extLst>
          </p:cNvPr>
          <p:cNvSpPr/>
          <p:nvPr/>
        </p:nvSpPr>
        <p:spPr>
          <a:xfrm>
            <a:off x="6516532" y="4724547"/>
            <a:ext cx="5472268" cy="863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Специфические особенности заключения ЭСК в соответствии со статьей 108 Закона о контрактной системе № 44-ФЗ (или 223-ФЗ)</a:t>
            </a:r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E798F45-5C44-4244-886F-E346A8936028}"/>
              </a:ext>
            </a:extLst>
          </p:cNvPr>
          <p:cNvSpPr/>
          <p:nvPr/>
        </p:nvSpPr>
        <p:spPr>
          <a:xfrm>
            <a:off x="6516532" y="5907755"/>
            <a:ext cx="5472268" cy="600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747F83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Соблюдение требований действующего законодательства, отчеты об исполнении и т.д.</a:t>
            </a:r>
          </a:p>
        </p:txBody>
      </p:sp>
      <p:pic>
        <p:nvPicPr>
          <p:cNvPr id="33" name="Рисунок 32" descr="Одна шестеренка">
            <a:extLst>
              <a:ext uri="{FF2B5EF4-FFF2-40B4-BE49-F238E27FC236}">
                <a16:creationId xmlns:a16="http://schemas.microsoft.com/office/drawing/2014/main" id="{07FE108F-1FFF-4799-A003-F62569658B1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990" y="1786179"/>
            <a:ext cx="697051" cy="697051"/>
          </a:xfrm>
          <a:prstGeom prst="rect">
            <a:avLst/>
          </a:prstGeom>
        </p:spPr>
      </p:pic>
      <p:pic>
        <p:nvPicPr>
          <p:cNvPr id="35" name="Рисунок 34" descr="Лупа">
            <a:extLst>
              <a:ext uri="{FF2B5EF4-FFF2-40B4-BE49-F238E27FC236}">
                <a16:creationId xmlns:a16="http://schemas.microsoft.com/office/drawing/2014/main" id="{E2356531-2BEB-430E-8B6A-5288EF2B3BA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991" y="5886407"/>
            <a:ext cx="606038" cy="606038"/>
          </a:xfrm>
          <a:prstGeom prst="rect">
            <a:avLst/>
          </a:prstGeom>
        </p:spPr>
      </p:pic>
      <p:pic>
        <p:nvPicPr>
          <p:cNvPr id="37" name="Рисунок 36" descr="Голова с шестеренками">
            <a:extLst>
              <a:ext uri="{FF2B5EF4-FFF2-40B4-BE49-F238E27FC236}">
                <a16:creationId xmlns:a16="http://schemas.microsoft.com/office/drawing/2014/main" id="{BE8AFF12-D6E4-4C79-910E-0674C0FF1EB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6990" y="4852015"/>
            <a:ext cx="6985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796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0CDF437-7F53-41A2-ADCD-C2611ED3C21E}"/>
              </a:ext>
            </a:extLst>
          </p:cNvPr>
          <p:cNvSpPr/>
          <p:nvPr/>
        </p:nvSpPr>
        <p:spPr>
          <a:xfrm>
            <a:off x="6373962" y="1502102"/>
            <a:ext cx="5366229" cy="4483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7AF2E2-622E-4414-89FF-5711591423B9}"/>
              </a:ext>
            </a:extLst>
          </p:cNvPr>
          <p:cNvSpPr txBox="1"/>
          <p:nvPr/>
        </p:nvSpPr>
        <p:spPr>
          <a:xfrm>
            <a:off x="2945291" y="299840"/>
            <a:ext cx="6301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Преимущества ЭСК</a:t>
            </a:r>
            <a:endParaRPr lang="en-US" sz="3600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8" name="Straight Connector 27">
            <a:extLst>
              <a:ext uri="{FF2B5EF4-FFF2-40B4-BE49-F238E27FC236}">
                <a16:creationId xmlns:a16="http://schemas.microsoft.com/office/drawing/2014/main" id="{694C0840-D5D4-4ECA-8DE9-F14313181568}"/>
              </a:ext>
            </a:extLst>
          </p:cNvPr>
          <p:cNvCxnSpPr>
            <a:cxnSpLocks/>
          </p:cNvCxnSpPr>
          <p:nvPr/>
        </p:nvCxnSpPr>
        <p:spPr>
          <a:xfrm>
            <a:off x="3223491" y="946171"/>
            <a:ext cx="5809673" cy="0"/>
          </a:xfrm>
          <a:prstGeom prst="line">
            <a:avLst/>
          </a:prstGeom>
          <a:ln w="38100">
            <a:solidFill>
              <a:srgbClr val="747F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6DC019BA-E7FA-4732-A12E-6244A809486D}"/>
              </a:ext>
            </a:extLst>
          </p:cNvPr>
          <p:cNvGrpSpPr/>
          <p:nvPr/>
        </p:nvGrpSpPr>
        <p:grpSpPr>
          <a:xfrm>
            <a:off x="7215032" y="2209620"/>
            <a:ext cx="4525159" cy="3068020"/>
            <a:chOff x="140703" y="2261230"/>
            <a:chExt cx="4525159" cy="3068020"/>
          </a:xfrm>
        </p:grpSpPr>
        <p:sp>
          <p:nvSpPr>
            <p:cNvPr id="53" name="Скругленный прямоугольник 60">
              <a:extLst>
                <a:ext uri="{FF2B5EF4-FFF2-40B4-BE49-F238E27FC236}">
                  <a16:creationId xmlns:a16="http://schemas.microsoft.com/office/drawing/2014/main" id="{650FA89D-40BB-47B8-97A5-F75E6FCC38B9}"/>
                </a:ext>
              </a:extLst>
            </p:cNvPr>
            <p:cNvSpPr/>
            <p:nvPr/>
          </p:nvSpPr>
          <p:spPr>
            <a:xfrm>
              <a:off x="529402" y="2650216"/>
              <a:ext cx="1205588" cy="2197444"/>
            </a:xfrm>
            <a:prstGeom prst="roundRect">
              <a:avLst/>
            </a:prstGeom>
            <a:solidFill>
              <a:srgbClr val="75AF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900" dirty="0">
                  <a:latin typeface="Century Gothic" panose="020B0502020202020204" pitchFamily="34" charset="0"/>
                </a:rPr>
                <a:t>Оплата ресурсов до заключения ЭСК</a:t>
              </a:r>
            </a:p>
          </p:txBody>
        </p:sp>
        <p:sp>
          <p:nvSpPr>
            <p:cNvPr id="54" name="Скругленный прямоугольник 61">
              <a:extLst>
                <a:ext uri="{FF2B5EF4-FFF2-40B4-BE49-F238E27FC236}">
                  <a16:creationId xmlns:a16="http://schemas.microsoft.com/office/drawing/2014/main" id="{B1AC223D-D6BE-4B49-948A-673700071B45}"/>
                </a:ext>
              </a:extLst>
            </p:cNvPr>
            <p:cNvSpPr/>
            <p:nvPr/>
          </p:nvSpPr>
          <p:spPr>
            <a:xfrm>
              <a:off x="1871089" y="3877726"/>
              <a:ext cx="1405328" cy="972904"/>
            </a:xfrm>
            <a:prstGeom prst="roundRect">
              <a:avLst>
                <a:gd name="adj" fmla="val 15142"/>
              </a:avLst>
            </a:prstGeom>
            <a:solidFill>
              <a:srgbClr val="75AF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900" dirty="0">
                  <a:latin typeface="Century Gothic" panose="020B0502020202020204" pitchFamily="34" charset="0"/>
                </a:rPr>
                <a:t>Оплата ресурсов в период действия ЭСК</a:t>
              </a:r>
            </a:p>
          </p:txBody>
        </p:sp>
        <p:sp>
          <p:nvSpPr>
            <p:cNvPr id="55" name="Скругленный прямоугольник 62">
              <a:extLst>
                <a:ext uri="{FF2B5EF4-FFF2-40B4-BE49-F238E27FC236}">
                  <a16:creationId xmlns:a16="http://schemas.microsoft.com/office/drawing/2014/main" id="{297388B7-14E1-47C7-BBDB-ABD0DC502471}"/>
                </a:ext>
              </a:extLst>
            </p:cNvPr>
            <p:cNvSpPr/>
            <p:nvPr/>
          </p:nvSpPr>
          <p:spPr>
            <a:xfrm>
              <a:off x="1870730" y="2943421"/>
              <a:ext cx="1405687" cy="858785"/>
            </a:xfrm>
            <a:prstGeom prst="roundRect">
              <a:avLst>
                <a:gd name="adj" fmla="val 15931"/>
              </a:avLst>
            </a:prstGeom>
            <a:solidFill>
              <a:srgbClr val="3D6B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900" dirty="0">
                  <a:latin typeface="Century Gothic" panose="020B0502020202020204" pitchFamily="34" charset="0"/>
                </a:rPr>
                <a:t>Оплата энергосервисной компании</a:t>
              </a:r>
            </a:p>
          </p:txBody>
        </p:sp>
        <p:sp>
          <p:nvSpPr>
            <p:cNvPr id="56" name="Скругленный прямоугольник 63">
              <a:extLst>
                <a:ext uri="{FF2B5EF4-FFF2-40B4-BE49-F238E27FC236}">
                  <a16:creationId xmlns:a16="http://schemas.microsoft.com/office/drawing/2014/main" id="{39221787-D409-42BF-AB3B-8228A509F5E1}"/>
                </a:ext>
              </a:extLst>
            </p:cNvPr>
            <p:cNvSpPr/>
            <p:nvPr/>
          </p:nvSpPr>
          <p:spPr>
            <a:xfrm>
              <a:off x="1915559" y="2526054"/>
              <a:ext cx="1360858" cy="318446"/>
            </a:xfrm>
            <a:prstGeom prst="roundRect">
              <a:avLst>
                <a:gd name="adj" fmla="val 36152"/>
              </a:avLst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900" dirty="0">
                  <a:latin typeface="Century Gothic" panose="020B0502020202020204" pitchFamily="34" charset="0"/>
                </a:rPr>
                <a:t>Экономия</a:t>
              </a:r>
            </a:p>
          </p:txBody>
        </p:sp>
        <p:sp>
          <p:nvSpPr>
            <p:cNvPr id="57" name="Скругленный прямоугольник 64">
              <a:extLst>
                <a:ext uri="{FF2B5EF4-FFF2-40B4-BE49-F238E27FC236}">
                  <a16:creationId xmlns:a16="http://schemas.microsoft.com/office/drawing/2014/main" id="{6E9CBC0C-27C6-4EAB-A865-BFC35472415A}"/>
                </a:ext>
              </a:extLst>
            </p:cNvPr>
            <p:cNvSpPr/>
            <p:nvPr/>
          </p:nvSpPr>
          <p:spPr>
            <a:xfrm>
              <a:off x="3457455" y="3874756"/>
              <a:ext cx="1064869" cy="972904"/>
            </a:xfrm>
            <a:prstGeom prst="roundRect">
              <a:avLst>
                <a:gd name="adj" fmla="val 15142"/>
              </a:avLst>
            </a:prstGeom>
            <a:solidFill>
              <a:srgbClr val="75AF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Оплата ресурсов после завершения ЭСК</a:t>
              </a:r>
            </a:p>
          </p:txBody>
        </p:sp>
        <p:sp>
          <p:nvSpPr>
            <p:cNvPr id="58" name="Скругленный прямоугольник 65">
              <a:extLst>
                <a:ext uri="{FF2B5EF4-FFF2-40B4-BE49-F238E27FC236}">
                  <a16:creationId xmlns:a16="http://schemas.microsoft.com/office/drawing/2014/main" id="{983B8098-9746-4715-A347-34857E656943}"/>
                </a:ext>
              </a:extLst>
            </p:cNvPr>
            <p:cNvSpPr/>
            <p:nvPr/>
          </p:nvSpPr>
          <p:spPr>
            <a:xfrm>
              <a:off x="3438836" y="2474548"/>
              <a:ext cx="1064869" cy="1327658"/>
            </a:xfrm>
            <a:prstGeom prst="roundRect">
              <a:avLst>
                <a:gd name="adj" fmla="val 16503"/>
              </a:avLst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Экономия</a:t>
              </a:r>
              <a:endParaRPr lang="ru-RU" dirty="0"/>
            </a:p>
          </p:txBody>
        </p:sp>
        <p:cxnSp>
          <p:nvCxnSpPr>
            <p:cNvPr id="59" name="Прямая со стрелкой 58">
              <a:extLst>
                <a:ext uri="{FF2B5EF4-FFF2-40B4-BE49-F238E27FC236}">
                  <a16:creationId xmlns:a16="http://schemas.microsoft.com/office/drawing/2014/main" id="{8D48E4ED-83AE-4DB2-9B5C-F317099D4B5A}"/>
                </a:ext>
              </a:extLst>
            </p:cNvPr>
            <p:cNvCxnSpPr/>
            <p:nvPr/>
          </p:nvCxnSpPr>
          <p:spPr>
            <a:xfrm flipV="1">
              <a:off x="234618" y="2261230"/>
              <a:ext cx="0" cy="2779979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>
              <a:extLst>
                <a:ext uri="{FF2B5EF4-FFF2-40B4-BE49-F238E27FC236}">
                  <a16:creationId xmlns:a16="http://schemas.microsoft.com/office/drawing/2014/main" id="{78D1D68B-895C-40D6-A240-710325829B59}"/>
                </a:ext>
              </a:extLst>
            </p:cNvPr>
            <p:cNvCxnSpPr/>
            <p:nvPr/>
          </p:nvCxnSpPr>
          <p:spPr>
            <a:xfrm>
              <a:off x="234618" y="5041209"/>
              <a:ext cx="4421653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Прямоугольник 60">
              <a:extLst>
                <a:ext uri="{FF2B5EF4-FFF2-40B4-BE49-F238E27FC236}">
                  <a16:creationId xmlns:a16="http://schemas.microsoft.com/office/drawing/2014/main" id="{CC243730-3A34-4FE3-9D77-FA3B241D41A7}"/>
                </a:ext>
              </a:extLst>
            </p:cNvPr>
            <p:cNvSpPr/>
            <p:nvPr/>
          </p:nvSpPr>
          <p:spPr>
            <a:xfrm>
              <a:off x="140703" y="2261230"/>
              <a:ext cx="585956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pPr indent="19050" algn="ctr">
                <a:spcAft>
                  <a:spcPts val="0"/>
                </a:spcAft>
              </a:pPr>
              <a:r>
                <a:rPr lang="ru-RU" sz="1000" dirty="0">
                  <a:latin typeface="Century Gothic" panose="020B0502020202020204" pitchFamily="34" charset="0"/>
                  <a:cs typeface="Times New Roman" pitchFamily="18" charset="0"/>
                </a:rPr>
                <a:t>Руб.</a:t>
              </a:r>
            </a:p>
          </p:txBody>
        </p:sp>
        <p:sp>
          <p:nvSpPr>
            <p:cNvPr id="62" name="Прямоугольник 61">
              <a:extLst>
                <a:ext uri="{FF2B5EF4-FFF2-40B4-BE49-F238E27FC236}">
                  <a16:creationId xmlns:a16="http://schemas.microsoft.com/office/drawing/2014/main" id="{11172E32-4E25-49A3-B452-6112AFC38C53}"/>
                </a:ext>
              </a:extLst>
            </p:cNvPr>
            <p:cNvSpPr/>
            <p:nvPr/>
          </p:nvSpPr>
          <p:spPr>
            <a:xfrm>
              <a:off x="1096770" y="5083029"/>
              <a:ext cx="1354169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pPr indent="19050" algn="ctr">
                <a:spcAft>
                  <a:spcPts val="0"/>
                </a:spcAft>
              </a:pPr>
              <a:r>
                <a:rPr lang="ru-RU" sz="1000" dirty="0">
                  <a:latin typeface="Century Gothic" panose="020B0502020202020204" pitchFamily="34" charset="0"/>
                  <a:cs typeface="Times New Roman" pitchFamily="18" charset="0"/>
                </a:rPr>
                <a:t>Заключение ЭСК</a:t>
              </a:r>
            </a:p>
          </p:txBody>
        </p:sp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20107CA6-7F9D-4640-966E-05AF2698316C}"/>
                </a:ext>
              </a:extLst>
            </p:cNvPr>
            <p:cNvSpPr/>
            <p:nvPr/>
          </p:nvSpPr>
          <p:spPr>
            <a:xfrm>
              <a:off x="2690369" y="5081887"/>
              <a:ext cx="1354169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pPr indent="19050" algn="ctr">
                <a:spcAft>
                  <a:spcPts val="0"/>
                </a:spcAft>
              </a:pPr>
              <a:r>
                <a:rPr lang="ru-RU" sz="1000" dirty="0">
                  <a:latin typeface="Century Gothic" panose="020B0502020202020204" pitchFamily="34" charset="0"/>
                  <a:cs typeface="Times New Roman" pitchFamily="18" charset="0"/>
                </a:rPr>
                <a:t>Завершение ЭСК</a:t>
              </a:r>
            </a:p>
          </p:txBody>
        </p:sp>
        <p:sp>
          <p:nvSpPr>
            <p:cNvPr id="64" name="Овал 63">
              <a:extLst>
                <a:ext uri="{FF2B5EF4-FFF2-40B4-BE49-F238E27FC236}">
                  <a16:creationId xmlns:a16="http://schemas.microsoft.com/office/drawing/2014/main" id="{3B046B6D-0C54-43CE-BBF0-9D086CFC4F4B}"/>
                </a:ext>
              </a:extLst>
            </p:cNvPr>
            <p:cNvSpPr/>
            <p:nvPr/>
          </p:nvSpPr>
          <p:spPr>
            <a:xfrm>
              <a:off x="1682078" y="4938114"/>
              <a:ext cx="205851" cy="20585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id="{7C5D8E53-0457-49B8-9646-61DFC6564032}"/>
                </a:ext>
              </a:extLst>
            </p:cNvPr>
            <p:cNvSpPr/>
            <p:nvPr/>
          </p:nvSpPr>
          <p:spPr>
            <a:xfrm>
              <a:off x="3224093" y="4938114"/>
              <a:ext cx="205851" cy="20585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cxnSp>
          <p:nvCxnSpPr>
            <p:cNvPr id="66" name="Прямая соединительная линия 65">
              <a:extLst>
                <a:ext uri="{FF2B5EF4-FFF2-40B4-BE49-F238E27FC236}">
                  <a16:creationId xmlns:a16="http://schemas.microsoft.com/office/drawing/2014/main" id="{C6A8A3FE-9EB5-4A29-BA7A-AEEA77962156}"/>
                </a:ext>
              </a:extLst>
            </p:cNvPr>
            <p:cNvCxnSpPr>
              <a:cxnSpLocks/>
            </p:cNvCxnSpPr>
            <p:nvPr/>
          </p:nvCxnSpPr>
          <p:spPr>
            <a:xfrm>
              <a:off x="479807" y="2565302"/>
              <a:ext cx="1350313" cy="0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>
              <a:extLst>
                <a:ext uri="{FF2B5EF4-FFF2-40B4-BE49-F238E27FC236}">
                  <a16:creationId xmlns:a16="http://schemas.microsoft.com/office/drawing/2014/main" id="{3E835296-C787-40E7-B71F-15E7856232FB}"/>
                </a:ext>
              </a:extLst>
            </p:cNvPr>
            <p:cNvCxnSpPr>
              <a:cxnSpLocks/>
            </p:cNvCxnSpPr>
            <p:nvPr/>
          </p:nvCxnSpPr>
          <p:spPr>
            <a:xfrm>
              <a:off x="1830120" y="2565302"/>
              <a:ext cx="89847" cy="333213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>
              <a:extLst>
                <a:ext uri="{FF2B5EF4-FFF2-40B4-BE49-F238E27FC236}">
                  <a16:creationId xmlns:a16="http://schemas.microsoft.com/office/drawing/2014/main" id="{017AD921-AE01-4DA7-8419-D9A44E4E90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19967" y="2891683"/>
              <a:ext cx="1376625" cy="6834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>
              <a:extLst>
                <a:ext uri="{FF2B5EF4-FFF2-40B4-BE49-F238E27FC236}">
                  <a16:creationId xmlns:a16="http://schemas.microsoft.com/office/drawing/2014/main" id="{22996D7D-9E18-46D6-821E-42E630E40CBB}"/>
                </a:ext>
              </a:extLst>
            </p:cNvPr>
            <p:cNvCxnSpPr>
              <a:cxnSpLocks/>
            </p:cNvCxnSpPr>
            <p:nvPr/>
          </p:nvCxnSpPr>
          <p:spPr>
            <a:xfrm>
              <a:off x="3294592" y="2898515"/>
              <a:ext cx="135352" cy="948805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 стрелкой 69">
              <a:extLst>
                <a:ext uri="{FF2B5EF4-FFF2-40B4-BE49-F238E27FC236}">
                  <a16:creationId xmlns:a16="http://schemas.microsoft.com/office/drawing/2014/main" id="{DB5A0D06-6981-4611-A03B-6F805E612EDD}"/>
                </a:ext>
              </a:extLst>
            </p:cNvPr>
            <p:cNvCxnSpPr/>
            <p:nvPr/>
          </p:nvCxnSpPr>
          <p:spPr>
            <a:xfrm>
              <a:off x="3423214" y="3843914"/>
              <a:ext cx="124264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>
              <a:extLst>
                <a:ext uri="{FF2B5EF4-FFF2-40B4-BE49-F238E27FC236}">
                  <a16:creationId xmlns:a16="http://schemas.microsoft.com/office/drawing/2014/main" id="{06DAD3E0-2052-4FC3-BB10-9DBC990BACE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74825" y="2565302"/>
              <a:ext cx="10181" cy="2372813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>
              <a:extLst>
                <a:ext uri="{FF2B5EF4-FFF2-40B4-BE49-F238E27FC236}">
                  <a16:creationId xmlns:a16="http://schemas.microsoft.com/office/drawing/2014/main" id="{8CBBD72C-4151-421C-9B48-709D528E1F8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03875" y="2908420"/>
              <a:ext cx="23147" cy="2012543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B6B470A6-09DA-448D-A9E8-1554464B23CE}"/>
              </a:ext>
            </a:extLst>
          </p:cNvPr>
          <p:cNvSpPr txBox="1"/>
          <p:nvPr/>
        </p:nvSpPr>
        <p:spPr>
          <a:xfrm>
            <a:off x="696466" y="1873159"/>
            <a:ext cx="661643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747E82"/>
                </a:solidFill>
                <a:latin typeface="Roboto Light"/>
              </a:rPr>
              <a:t>Не требуется </a:t>
            </a:r>
            <a:r>
              <a:rPr lang="ru-RU" sz="1400" u="sng" dirty="0">
                <a:solidFill>
                  <a:srgbClr val="747E82"/>
                </a:solidFill>
                <a:latin typeface="Roboto Light"/>
              </a:rPr>
              <a:t>единовременных финансовых </a:t>
            </a:r>
            <a:r>
              <a:rPr lang="ru-RU" sz="1400" dirty="0">
                <a:solidFill>
                  <a:srgbClr val="747E82"/>
                </a:solidFill>
                <a:latin typeface="Roboto Light"/>
              </a:rPr>
              <a:t>вложений Заказчика;</a:t>
            </a:r>
          </a:p>
          <a:p>
            <a:r>
              <a:rPr lang="ru-RU" sz="1400" u="sng" dirty="0">
                <a:solidFill>
                  <a:srgbClr val="747E82"/>
                </a:solidFill>
                <a:latin typeface="Roboto Light"/>
              </a:rPr>
              <a:t>Исполнитель</a:t>
            </a:r>
            <a:r>
              <a:rPr lang="ru-RU" sz="1400" dirty="0">
                <a:solidFill>
                  <a:srgbClr val="747E82"/>
                </a:solidFill>
                <a:latin typeface="Roboto Light"/>
              </a:rPr>
              <a:t> осуществляет мероприятия по энергосбережению за свой счет.</a:t>
            </a:r>
          </a:p>
          <a:p>
            <a:endParaRPr lang="ru-RU" sz="1400" dirty="0">
              <a:solidFill>
                <a:srgbClr val="747E82"/>
              </a:solidFill>
              <a:latin typeface="Roboto Light"/>
            </a:endParaRPr>
          </a:p>
          <a:p>
            <a:r>
              <a:rPr lang="ru-RU" sz="1400" dirty="0">
                <a:solidFill>
                  <a:srgbClr val="747E82"/>
                </a:solidFill>
                <a:latin typeface="Roboto Light"/>
              </a:rPr>
              <a:t>Оплата ЭСК по статье КОСГУ 223 «Коммунальные услуги» </a:t>
            </a:r>
            <a:r>
              <a:rPr lang="ru-RU" sz="1400" u="sng" dirty="0">
                <a:solidFill>
                  <a:srgbClr val="747E82"/>
                </a:solidFill>
                <a:latin typeface="Roboto Light"/>
              </a:rPr>
              <a:t>только</a:t>
            </a:r>
            <a:r>
              <a:rPr lang="ru-RU" sz="1400" dirty="0">
                <a:solidFill>
                  <a:srgbClr val="747E82"/>
                </a:solidFill>
                <a:latin typeface="Roboto Light"/>
              </a:rPr>
              <a:t> </a:t>
            </a:r>
            <a:br>
              <a:rPr lang="ru-RU" sz="1400" dirty="0">
                <a:solidFill>
                  <a:srgbClr val="747E82"/>
                </a:solidFill>
                <a:latin typeface="Roboto Light"/>
              </a:rPr>
            </a:br>
            <a:r>
              <a:rPr lang="ru-RU" sz="1400" dirty="0">
                <a:solidFill>
                  <a:srgbClr val="747E82"/>
                </a:solidFill>
                <a:latin typeface="Roboto Light"/>
              </a:rPr>
              <a:t>за счет средств </a:t>
            </a:r>
            <a:r>
              <a:rPr lang="ru-RU" sz="1400" u="sng" dirty="0">
                <a:solidFill>
                  <a:srgbClr val="747E82"/>
                </a:solidFill>
                <a:latin typeface="Roboto Light"/>
              </a:rPr>
              <a:t>достигнутой экономии</a:t>
            </a:r>
            <a:r>
              <a:rPr lang="ru-RU" sz="1400" dirty="0">
                <a:solidFill>
                  <a:srgbClr val="747E82"/>
                </a:solidFill>
                <a:latin typeface="Roboto Light"/>
              </a:rPr>
              <a:t>.</a:t>
            </a:r>
          </a:p>
          <a:p>
            <a:endParaRPr lang="ru-RU" sz="1400" dirty="0">
              <a:solidFill>
                <a:srgbClr val="747E82"/>
              </a:solidFill>
              <a:latin typeface="Roboto Light"/>
            </a:endParaRPr>
          </a:p>
          <a:p>
            <a:r>
              <a:rPr lang="ru-RU" sz="1400" dirty="0">
                <a:solidFill>
                  <a:srgbClr val="747E82"/>
                </a:solidFill>
                <a:latin typeface="Roboto Light"/>
              </a:rPr>
              <a:t>Часть достигнутой экономии по ЭСК остается в </a:t>
            </a:r>
            <a:r>
              <a:rPr lang="ru-RU" sz="1400" u="sng" dirty="0">
                <a:solidFill>
                  <a:srgbClr val="747E82"/>
                </a:solidFill>
                <a:latin typeface="Roboto Light"/>
              </a:rPr>
              <a:t>распоряжении Заказчика</a:t>
            </a:r>
            <a:r>
              <a:rPr lang="ru-RU" sz="1400" dirty="0">
                <a:solidFill>
                  <a:srgbClr val="747E82"/>
                </a:solidFill>
                <a:latin typeface="Roboto Light"/>
              </a:rPr>
              <a:t>.</a:t>
            </a:r>
          </a:p>
          <a:p>
            <a:endParaRPr lang="ru-RU" sz="1400" dirty="0">
              <a:solidFill>
                <a:srgbClr val="747E82"/>
              </a:solidFill>
              <a:latin typeface="Roboto Light"/>
            </a:endParaRPr>
          </a:p>
          <a:p>
            <a:r>
              <a:rPr lang="ru-RU" sz="1400" dirty="0">
                <a:solidFill>
                  <a:srgbClr val="747E82"/>
                </a:solidFill>
                <a:latin typeface="Roboto Light"/>
              </a:rPr>
              <a:t>Повышение </a:t>
            </a:r>
            <a:r>
              <a:rPr lang="ru-RU" sz="1400" u="sng" dirty="0">
                <a:solidFill>
                  <a:srgbClr val="747E82"/>
                </a:solidFill>
                <a:latin typeface="Roboto Light"/>
              </a:rPr>
              <a:t>комфорта</a:t>
            </a:r>
            <a:r>
              <a:rPr lang="ru-RU" sz="1400" dirty="0">
                <a:solidFill>
                  <a:srgbClr val="747E82"/>
                </a:solidFill>
                <a:latin typeface="Roboto Light"/>
              </a:rPr>
              <a:t> жизнедеятельности.</a:t>
            </a:r>
          </a:p>
          <a:p>
            <a:endParaRPr lang="ru-RU" sz="1400" dirty="0">
              <a:solidFill>
                <a:srgbClr val="747E82"/>
              </a:solidFill>
              <a:latin typeface="Roboto Light"/>
            </a:endParaRPr>
          </a:p>
          <a:p>
            <a:r>
              <a:rPr lang="ru-RU" sz="1400" dirty="0">
                <a:solidFill>
                  <a:srgbClr val="747E82"/>
                </a:solidFill>
                <a:latin typeface="Roboto Light"/>
              </a:rPr>
              <a:t>Гарантийные обязательства </a:t>
            </a:r>
            <a:r>
              <a:rPr lang="ru-RU" sz="1400" u="sng" dirty="0">
                <a:solidFill>
                  <a:srgbClr val="747E82"/>
                </a:solidFill>
                <a:latin typeface="Roboto Light"/>
              </a:rPr>
              <a:t>на весь срок действия ЭСК </a:t>
            </a:r>
            <a:r>
              <a:rPr lang="ru-RU" sz="1400" dirty="0">
                <a:solidFill>
                  <a:srgbClr val="747E82"/>
                </a:solidFill>
                <a:latin typeface="Roboto Light"/>
              </a:rPr>
              <a:t>несет ЭСКО.</a:t>
            </a:r>
          </a:p>
          <a:p>
            <a:endParaRPr lang="ru-RU" sz="1400" dirty="0">
              <a:solidFill>
                <a:srgbClr val="747E82"/>
              </a:solidFill>
              <a:latin typeface="Roboto Light"/>
            </a:endParaRPr>
          </a:p>
          <a:p>
            <a:r>
              <a:rPr lang="ru-RU" sz="1400" dirty="0">
                <a:solidFill>
                  <a:srgbClr val="747E82"/>
                </a:solidFill>
                <a:latin typeface="Roboto Light"/>
              </a:rPr>
              <a:t>После завершения ЭСК оборудование переходит в собственность Заказчика без дополнительных расходов.	</a:t>
            </a:r>
          </a:p>
          <a:p>
            <a:endParaRPr lang="ru-RU" sz="1400" dirty="0">
              <a:solidFill>
                <a:srgbClr val="747E82"/>
              </a:solidFill>
              <a:latin typeface="Roboto Light"/>
            </a:endParaRPr>
          </a:p>
          <a:p>
            <a:r>
              <a:rPr lang="ru-RU" sz="1400" u="sng" dirty="0">
                <a:solidFill>
                  <a:srgbClr val="747E82"/>
                </a:solidFill>
                <a:latin typeface="Roboto Light"/>
              </a:rPr>
              <a:t>Фиксируются лимиты </a:t>
            </a:r>
            <a:r>
              <a:rPr lang="ru-RU" sz="1400" dirty="0">
                <a:solidFill>
                  <a:srgbClr val="747E82"/>
                </a:solidFill>
                <a:latin typeface="Roboto Light"/>
              </a:rPr>
              <a:t>потребления энергетического ресурса на уровне базового года.</a:t>
            </a:r>
            <a:endParaRPr lang="en-US" sz="1400" dirty="0">
              <a:solidFill>
                <a:srgbClr val="747E82"/>
              </a:solidFill>
              <a:latin typeface="Roboto Light"/>
            </a:endParaRPr>
          </a:p>
        </p:txBody>
      </p:sp>
      <p:grpSp>
        <p:nvGrpSpPr>
          <p:cNvPr id="86" name="Рисунок 6" descr="Деньги">
            <a:extLst>
              <a:ext uri="{FF2B5EF4-FFF2-40B4-BE49-F238E27FC236}">
                <a16:creationId xmlns:a16="http://schemas.microsoft.com/office/drawing/2014/main" id="{DBC5FA6B-7D76-4EE2-B851-6DF81E6E87CB}"/>
              </a:ext>
            </a:extLst>
          </p:cNvPr>
          <p:cNvGrpSpPr/>
          <p:nvPr/>
        </p:nvGrpSpPr>
        <p:grpSpPr>
          <a:xfrm flipH="1">
            <a:off x="95520" y="1920647"/>
            <a:ext cx="438790" cy="438790"/>
            <a:chOff x="702446" y="1613693"/>
            <a:chExt cx="438790" cy="438790"/>
          </a:xfrm>
          <a:solidFill>
            <a:srgbClr val="8E9699"/>
          </a:solidFill>
        </p:grpSpPr>
        <p:sp>
          <p:nvSpPr>
            <p:cNvPr id="87" name="Полилиния: фигура 86">
              <a:extLst>
                <a:ext uri="{FF2B5EF4-FFF2-40B4-BE49-F238E27FC236}">
                  <a16:creationId xmlns:a16="http://schemas.microsoft.com/office/drawing/2014/main" id="{E921DF5F-8638-487C-9F01-EE4B73817E6C}"/>
                </a:ext>
              </a:extLst>
            </p:cNvPr>
            <p:cNvSpPr/>
            <p:nvPr/>
          </p:nvSpPr>
          <p:spPr>
            <a:xfrm>
              <a:off x="720728" y="1796522"/>
              <a:ext cx="402224" cy="182829"/>
            </a:xfrm>
            <a:custGeom>
              <a:avLst/>
              <a:gdLst>
                <a:gd name="connsiteX0" fmla="*/ 374800 w 402224"/>
                <a:gd name="connsiteY0" fmla="*/ 141693 h 182829"/>
                <a:gd name="connsiteX1" fmla="*/ 361088 w 402224"/>
                <a:gd name="connsiteY1" fmla="*/ 155405 h 182829"/>
                <a:gd name="connsiteX2" fmla="*/ 45707 w 402224"/>
                <a:gd name="connsiteY2" fmla="*/ 155405 h 182829"/>
                <a:gd name="connsiteX3" fmla="*/ 27424 w 402224"/>
                <a:gd name="connsiteY3" fmla="*/ 137122 h 182829"/>
                <a:gd name="connsiteX4" fmla="*/ 27424 w 402224"/>
                <a:gd name="connsiteY4" fmla="*/ 45707 h 182829"/>
                <a:gd name="connsiteX5" fmla="*/ 45707 w 402224"/>
                <a:gd name="connsiteY5" fmla="*/ 27424 h 182829"/>
                <a:gd name="connsiteX6" fmla="*/ 361088 w 402224"/>
                <a:gd name="connsiteY6" fmla="*/ 27424 h 182829"/>
                <a:gd name="connsiteX7" fmla="*/ 374800 w 402224"/>
                <a:gd name="connsiteY7" fmla="*/ 41137 h 182829"/>
                <a:gd name="connsiteX8" fmla="*/ 374800 w 402224"/>
                <a:gd name="connsiteY8" fmla="*/ 141693 h 182829"/>
                <a:gd name="connsiteX9" fmla="*/ 0 w 402224"/>
                <a:gd name="connsiteY9" fmla="*/ 0 h 182829"/>
                <a:gd name="connsiteX10" fmla="*/ 0 w 402224"/>
                <a:gd name="connsiteY10" fmla="*/ 182829 h 182829"/>
                <a:gd name="connsiteX11" fmla="*/ 402224 w 402224"/>
                <a:gd name="connsiteY11" fmla="*/ 182829 h 182829"/>
                <a:gd name="connsiteX12" fmla="*/ 402224 w 402224"/>
                <a:gd name="connsiteY12" fmla="*/ 0 h 182829"/>
                <a:gd name="connsiteX13" fmla="*/ 0 w 402224"/>
                <a:gd name="connsiteY13" fmla="*/ 0 h 182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2224" h="182829">
                  <a:moveTo>
                    <a:pt x="374800" y="141693"/>
                  </a:moveTo>
                  <a:lnTo>
                    <a:pt x="361088" y="155405"/>
                  </a:lnTo>
                  <a:lnTo>
                    <a:pt x="45707" y="155405"/>
                  </a:lnTo>
                  <a:lnTo>
                    <a:pt x="27424" y="137122"/>
                  </a:lnTo>
                  <a:lnTo>
                    <a:pt x="27424" y="45707"/>
                  </a:lnTo>
                  <a:lnTo>
                    <a:pt x="45707" y="27424"/>
                  </a:lnTo>
                  <a:lnTo>
                    <a:pt x="361088" y="27424"/>
                  </a:lnTo>
                  <a:lnTo>
                    <a:pt x="374800" y="41137"/>
                  </a:lnTo>
                  <a:lnTo>
                    <a:pt x="374800" y="141693"/>
                  </a:lnTo>
                  <a:close/>
                  <a:moveTo>
                    <a:pt x="0" y="0"/>
                  </a:moveTo>
                  <a:lnTo>
                    <a:pt x="0" y="182829"/>
                  </a:lnTo>
                  <a:lnTo>
                    <a:pt x="402224" y="182829"/>
                  </a:lnTo>
                  <a:lnTo>
                    <a:pt x="40222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A7AEB0"/>
                </a:solidFill>
              </a:endParaRPr>
            </a:p>
          </p:txBody>
        </p:sp>
        <p:sp>
          <p:nvSpPr>
            <p:cNvPr id="88" name="Полилиния: фигура 87">
              <a:extLst>
                <a:ext uri="{FF2B5EF4-FFF2-40B4-BE49-F238E27FC236}">
                  <a16:creationId xmlns:a16="http://schemas.microsoft.com/office/drawing/2014/main" id="{6AC915E8-3040-474E-AC9A-BB3137CAA690}"/>
                </a:ext>
              </a:extLst>
            </p:cNvPr>
            <p:cNvSpPr/>
            <p:nvPr/>
          </p:nvSpPr>
          <p:spPr>
            <a:xfrm>
              <a:off x="885275" y="1842229"/>
              <a:ext cx="73131" cy="91414"/>
            </a:xfrm>
            <a:custGeom>
              <a:avLst/>
              <a:gdLst>
                <a:gd name="connsiteX0" fmla="*/ 73132 w 73131"/>
                <a:gd name="connsiteY0" fmla="*/ 45707 h 91414"/>
                <a:gd name="connsiteX1" fmla="*/ 36566 w 73131"/>
                <a:gd name="connsiteY1" fmla="*/ 91415 h 91414"/>
                <a:gd name="connsiteX2" fmla="*/ 0 w 73131"/>
                <a:gd name="connsiteY2" fmla="*/ 45707 h 91414"/>
                <a:gd name="connsiteX3" fmla="*/ 36566 w 73131"/>
                <a:gd name="connsiteY3" fmla="*/ 0 h 91414"/>
                <a:gd name="connsiteX4" fmla="*/ 73132 w 73131"/>
                <a:gd name="connsiteY4" fmla="*/ 45707 h 9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131" h="91414">
                  <a:moveTo>
                    <a:pt x="73132" y="45707"/>
                  </a:moveTo>
                  <a:cubicBezTo>
                    <a:pt x="73132" y="70951"/>
                    <a:pt x="56761" y="91415"/>
                    <a:pt x="36566" y="91415"/>
                  </a:cubicBezTo>
                  <a:cubicBezTo>
                    <a:pt x="16371" y="91415"/>
                    <a:pt x="0" y="70951"/>
                    <a:pt x="0" y="45707"/>
                  </a:cubicBezTo>
                  <a:cubicBezTo>
                    <a:pt x="0" y="20464"/>
                    <a:pt x="16371" y="0"/>
                    <a:pt x="36566" y="0"/>
                  </a:cubicBezTo>
                  <a:cubicBezTo>
                    <a:pt x="56761" y="0"/>
                    <a:pt x="73132" y="20464"/>
                    <a:pt x="73132" y="45707"/>
                  </a:cubicBez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A7AEB0"/>
                </a:solidFill>
              </a:endParaRPr>
            </a:p>
          </p:txBody>
        </p:sp>
        <p:sp>
          <p:nvSpPr>
            <p:cNvPr id="89" name="Полилиния: фигура 88">
              <a:extLst>
                <a:ext uri="{FF2B5EF4-FFF2-40B4-BE49-F238E27FC236}">
                  <a16:creationId xmlns:a16="http://schemas.microsoft.com/office/drawing/2014/main" id="{627D324B-E37B-445B-935D-0F3E009C4ABB}"/>
                </a:ext>
              </a:extLst>
            </p:cNvPr>
            <p:cNvSpPr/>
            <p:nvPr/>
          </p:nvSpPr>
          <p:spPr>
            <a:xfrm>
              <a:off x="793860" y="1874224"/>
              <a:ext cx="27424" cy="27424"/>
            </a:xfrm>
            <a:custGeom>
              <a:avLst/>
              <a:gdLst>
                <a:gd name="connsiteX0" fmla="*/ 27424 w 27424"/>
                <a:gd name="connsiteY0" fmla="*/ 13712 h 27424"/>
                <a:gd name="connsiteX1" fmla="*/ 13712 w 27424"/>
                <a:gd name="connsiteY1" fmla="*/ 27424 h 27424"/>
                <a:gd name="connsiteX2" fmla="*/ 0 w 27424"/>
                <a:gd name="connsiteY2" fmla="*/ 13712 h 27424"/>
                <a:gd name="connsiteX3" fmla="*/ 13712 w 27424"/>
                <a:gd name="connsiteY3" fmla="*/ 0 h 27424"/>
                <a:gd name="connsiteX4" fmla="*/ 27424 w 27424"/>
                <a:gd name="connsiteY4" fmla="*/ 13712 h 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24" h="27424">
                  <a:moveTo>
                    <a:pt x="27424" y="13712"/>
                  </a:moveTo>
                  <a:cubicBezTo>
                    <a:pt x="27424" y="21285"/>
                    <a:pt x="21285" y="27424"/>
                    <a:pt x="13712" y="27424"/>
                  </a:cubicBezTo>
                  <a:cubicBezTo>
                    <a:pt x="6139" y="27424"/>
                    <a:pt x="0" y="21285"/>
                    <a:pt x="0" y="13712"/>
                  </a:cubicBezTo>
                  <a:cubicBezTo>
                    <a:pt x="0" y="6139"/>
                    <a:pt x="6139" y="0"/>
                    <a:pt x="13712" y="0"/>
                  </a:cubicBezTo>
                  <a:cubicBezTo>
                    <a:pt x="21285" y="0"/>
                    <a:pt x="27424" y="6139"/>
                    <a:pt x="27424" y="13712"/>
                  </a:cubicBez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A7AEB0"/>
                </a:solidFill>
              </a:endParaRPr>
            </a:p>
          </p:txBody>
        </p:sp>
        <p:sp>
          <p:nvSpPr>
            <p:cNvPr id="90" name="Полилиния: фигура 89">
              <a:extLst>
                <a:ext uri="{FF2B5EF4-FFF2-40B4-BE49-F238E27FC236}">
                  <a16:creationId xmlns:a16="http://schemas.microsoft.com/office/drawing/2014/main" id="{2A191B38-F618-4868-B443-FFEA372AF9D4}"/>
                </a:ext>
              </a:extLst>
            </p:cNvPr>
            <p:cNvSpPr/>
            <p:nvPr/>
          </p:nvSpPr>
          <p:spPr>
            <a:xfrm>
              <a:off x="1022397" y="1874224"/>
              <a:ext cx="27424" cy="27424"/>
            </a:xfrm>
            <a:custGeom>
              <a:avLst/>
              <a:gdLst>
                <a:gd name="connsiteX0" fmla="*/ 27424 w 27424"/>
                <a:gd name="connsiteY0" fmla="*/ 13712 h 27424"/>
                <a:gd name="connsiteX1" fmla="*/ 13712 w 27424"/>
                <a:gd name="connsiteY1" fmla="*/ 27424 h 27424"/>
                <a:gd name="connsiteX2" fmla="*/ 0 w 27424"/>
                <a:gd name="connsiteY2" fmla="*/ 13712 h 27424"/>
                <a:gd name="connsiteX3" fmla="*/ 13712 w 27424"/>
                <a:gd name="connsiteY3" fmla="*/ 0 h 27424"/>
                <a:gd name="connsiteX4" fmla="*/ 27424 w 27424"/>
                <a:gd name="connsiteY4" fmla="*/ 13712 h 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24" h="27424">
                  <a:moveTo>
                    <a:pt x="27424" y="13712"/>
                  </a:moveTo>
                  <a:cubicBezTo>
                    <a:pt x="27424" y="21285"/>
                    <a:pt x="21285" y="27424"/>
                    <a:pt x="13712" y="27424"/>
                  </a:cubicBezTo>
                  <a:cubicBezTo>
                    <a:pt x="6139" y="27424"/>
                    <a:pt x="0" y="21285"/>
                    <a:pt x="0" y="13712"/>
                  </a:cubicBezTo>
                  <a:cubicBezTo>
                    <a:pt x="0" y="6139"/>
                    <a:pt x="6139" y="0"/>
                    <a:pt x="13712" y="0"/>
                  </a:cubicBezTo>
                  <a:cubicBezTo>
                    <a:pt x="21285" y="0"/>
                    <a:pt x="27424" y="6139"/>
                    <a:pt x="27424" y="13712"/>
                  </a:cubicBez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A7AEB0"/>
                </a:solidFill>
              </a:endParaRPr>
            </a:p>
          </p:txBody>
        </p:sp>
        <p:sp>
          <p:nvSpPr>
            <p:cNvPr id="91" name="Полилиния: фигура 90">
              <a:extLst>
                <a:ext uri="{FF2B5EF4-FFF2-40B4-BE49-F238E27FC236}">
                  <a16:creationId xmlns:a16="http://schemas.microsoft.com/office/drawing/2014/main" id="{9B87F8D0-06E3-49DB-8AA2-9F60CC4534D7}"/>
                </a:ext>
              </a:extLst>
            </p:cNvPr>
            <p:cNvSpPr/>
            <p:nvPr/>
          </p:nvSpPr>
          <p:spPr>
            <a:xfrm>
              <a:off x="772835" y="1672198"/>
              <a:ext cx="265102" cy="100556"/>
            </a:xfrm>
            <a:custGeom>
              <a:avLst/>
              <a:gdLst>
                <a:gd name="connsiteX0" fmla="*/ 230822 w 265102"/>
                <a:gd name="connsiteY0" fmla="*/ 36109 h 100556"/>
                <a:gd name="connsiteX1" fmla="*/ 237678 w 265102"/>
                <a:gd name="connsiteY1" fmla="*/ 53478 h 100556"/>
                <a:gd name="connsiteX2" fmla="*/ 265102 w 265102"/>
                <a:gd name="connsiteY2" fmla="*/ 47993 h 100556"/>
                <a:gd name="connsiteX3" fmla="*/ 245905 w 265102"/>
                <a:gd name="connsiteY3" fmla="*/ 0 h 100556"/>
                <a:gd name="connsiteX4" fmla="*/ 0 w 265102"/>
                <a:gd name="connsiteY4" fmla="*/ 100556 h 100556"/>
                <a:gd name="connsiteX5" fmla="*/ 140778 w 265102"/>
                <a:gd name="connsiteY5" fmla="*/ 72675 h 10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5102" h="100556">
                  <a:moveTo>
                    <a:pt x="230822" y="36109"/>
                  </a:moveTo>
                  <a:lnTo>
                    <a:pt x="237678" y="53478"/>
                  </a:lnTo>
                  <a:lnTo>
                    <a:pt x="265102" y="47993"/>
                  </a:lnTo>
                  <a:lnTo>
                    <a:pt x="245905" y="0"/>
                  </a:lnTo>
                  <a:lnTo>
                    <a:pt x="0" y="100556"/>
                  </a:lnTo>
                  <a:lnTo>
                    <a:pt x="140778" y="72675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A7AEB0"/>
                </a:solidFill>
              </a:endParaRPr>
            </a:p>
          </p:txBody>
        </p:sp>
        <p:sp>
          <p:nvSpPr>
            <p:cNvPr id="92" name="Полилиния: фигура 91">
              <a:extLst>
                <a:ext uri="{FF2B5EF4-FFF2-40B4-BE49-F238E27FC236}">
                  <a16:creationId xmlns:a16="http://schemas.microsoft.com/office/drawing/2014/main" id="{3986B5CC-ED37-4A03-8AD7-0D52D1DE9B6D}"/>
                </a:ext>
              </a:extLst>
            </p:cNvPr>
            <p:cNvSpPr/>
            <p:nvPr/>
          </p:nvSpPr>
          <p:spPr>
            <a:xfrm>
              <a:off x="839567" y="1731617"/>
              <a:ext cx="243619" cy="46621"/>
            </a:xfrm>
            <a:custGeom>
              <a:avLst/>
              <a:gdLst>
                <a:gd name="connsiteX0" fmla="*/ 140321 w 243619"/>
                <a:gd name="connsiteY0" fmla="*/ 46621 h 46621"/>
                <a:gd name="connsiteX1" fmla="*/ 212539 w 243619"/>
                <a:gd name="connsiteY1" fmla="*/ 32452 h 46621"/>
                <a:gd name="connsiteX2" fmla="*/ 215738 w 243619"/>
                <a:gd name="connsiteY2" fmla="*/ 46621 h 46621"/>
                <a:gd name="connsiteX3" fmla="*/ 243620 w 243619"/>
                <a:gd name="connsiteY3" fmla="*/ 46621 h 46621"/>
                <a:gd name="connsiteX4" fmla="*/ 234478 w 243619"/>
                <a:gd name="connsiteY4" fmla="*/ 0 h 46621"/>
                <a:gd name="connsiteX5" fmla="*/ 0 w 243619"/>
                <a:gd name="connsiteY5" fmla="*/ 46621 h 46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3619" h="46621">
                  <a:moveTo>
                    <a:pt x="140321" y="46621"/>
                  </a:moveTo>
                  <a:lnTo>
                    <a:pt x="212539" y="32452"/>
                  </a:lnTo>
                  <a:lnTo>
                    <a:pt x="215738" y="46621"/>
                  </a:lnTo>
                  <a:lnTo>
                    <a:pt x="243620" y="46621"/>
                  </a:lnTo>
                  <a:lnTo>
                    <a:pt x="234478" y="0"/>
                  </a:lnTo>
                  <a:lnTo>
                    <a:pt x="0" y="46621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A7AEB0"/>
                </a:solidFill>
              </a:endParaRPr>
            </a:p>
          </p:txBody>
        </p:sp>
      </p:grpSp>
      <p:sp>
        <p:nvSpPr>
          <p:cNvPr id="93" name="Рисунок 74" descr="Доллар">
            <a:extLst>
              <a:ext uri="{FF2B5EF4-FFF2-40B4-BE49-F238E27FC236}">
                <a16:creationId xmlns:a16="http://schemas.microsoft.com/office/drawing/2014/main" id="{4CA18501-746C-4A12-8EA1-13A24E8271D9}"/>
              </a:ext>
            </a:extLst>
          </p:cNvPr>
          <p:cNvSpPr/>
          <p:nvPr/>
        </p:nvSpPr>
        <p:spPr>
          <a:xfrm>
            <a:off x="186930" y="2538652"/>
            <a:ext cx="182275" cy="393082"/>
          </a:xfrm>
          <a:custGeom>
            <a:avLst/>
            <a:gdLst>
              <a:gd name="connsiteX0" fmla="*/ 157416 w 182275"/>
              <a:gd name="connsiteY0" fmla="*/ 205683 h 393082"/>
              <a:gd name="connsiteX1" fmla="*/ 102887 w 182275"/>
              <a:gd name="connsiteY1" fmla="*/ 180407 h 393082"/>
              <a:gd name="connsiteX2" fmla="*/ 102887 w 182275"/>
              <a:gd name="connsiteY2" fmla="*/ 69886 h 393082"/>
              <a:gd name="connsiteX3" fmla="*/ 151611 w 182275"/>
              <a:gd name="connsiteY3" fmla="*/ 93060 h 393082"/>
              <a:gd name="connsiteX4" fmla="*/ 173551 w 182275"/>
              <a:gd name="connsiteY4" fmla="*/ 72035 h 393082"/>
              <a:gd name="connsiteX5" fmla="*/ 102887 w 182275"/>
              <a:gd name="connsiteY5" fmla="*/ 39720 h 393082"/>
              <a:gd name="connsiteX6" fmla="*/ 102887 w 182275"/>
              <a:gd name="connsiteY6" fmla="*/ 0 h 393082"/>
              <a:gd name="connsiteX7" fmla="*/ 75463 w 182275"/>
              <a:gd name="connsiteY7" fmla="*/ 0 h 393082"/>
              <a:gd name="connsiteX8" fmla="*/ 75463 w 182275"/>
              <a:gd name="connsiteY8" fmla="*/ 41457 h 393082"/>
              <a:gd name="connsiteX9" fmla="*/ 48587 w 182275"/>
              <a:gd name="connsiteY9" fmla="*/ 51055 h 393082"/>
              <a:gd name="connsiteX10" fmla="*/ 10467 w 182275"/>
              <a:gd name="connsiteY10" fmla="*/ 151611 h 393082"/>
              <a:gd name="connsiteX11" fmla="*/ 75463 w 182275"/>
              <a:gd name="connsiteY11" fmla="*/ 202895 h 393082"/>
              <a:gd name="connsiteX12" fmla="*/ 75463 w 182275"/>
              <a:gd name="connsiteY12" fmla="*/ 322556 h 393082"/>
              <a:gd name="connsiteX13" fmla="*/ 21940 w 182275"/>
              <a:gd name="connsiteY13" fmla="*/ 292527 h 393082"/>
              <a:gd name="connsiteX14" fmla="*/ 0 w 182275"/>
              <a:gd name="connsiteY14" fmla="*/ 313506 h 393082"/>
              <a:gd name="connsiteX15" fmla="*/ 36794 w 182275"/>
              <a:gd name="connsiteY15" fmla="*/ 342805 h 393082"/>
              <a:gd name="connsiteX16" fmla="*/ 75463 w 182275"/>
              <a:gd name="connsiteY16" fmla="*/ 352997 h 393082"/>
              <a:gd name="connsiteX17" fmla="*/ 75463 w 182275"/>
              <a:gd name="connsiteY17" fmla="*/ 393083 h 393082"/>
              <a:gd name="connsiteX18" fmla="*/ 102887 w 182275"/>
              <a:gd name="connsiteY18" fmla="*/ 393083 h 393082"/>
              <a:gd name="connsiteX19" fmla="*/ 102887 w 182275"/>
              <a:gd name="connsiteY19" fmla="*/ 351946 h 393082"/>
              <a:gd name="connsiteX20" fmla="*/ 175653 w 182275"/>
              <a:gd name="connsiteY20" fmla="*/ 297097 h 393082"/>
              <a:gd name="connsiteX21" fmla="*/ 157416 w 182275"/>
              <a:gd name="connsiteY21" fmla="*/ 205683 h 393082"/>
              <a:gd name="connsiteX22" fmla="*/ 52609 w 182275"/>
              <a:gd name="connsiteY22" fmla="*/ 158741 h 393082"/>
              <a:gd name="connsiteX23" fmla="*/ 60242 w 182275"/>
              <a:gd name="connsiteY23" fmla="*/ 79485 h 393082"/>
              <a:gd name="connsiteX24" fmla="*/ 75463 w 182275"/>
              <a:gd name="connsiteY24" fmla="*/ 72492 h 393082"/>
              <a:gd name="connsiteX25" fmla="*/ 75463 w 182275"/>
              <a:gd name="connsiteY25" fmla="*/ 171631 h 393082"/>
              <a:gd name="connsiteX26" fmla="*/ 52609 w 182275"/>
              <a:gd name="connsiteY26" fmla="*/ 158741 h 393082"/>
              <a:gd name="connsiteX27" fmla="*/ 135294 w 182275"/>
              <a:gd name="connsiteY27" fmla="*/ 304182 h 393082"/>
              <a:gd name="connsiteX28" fmla="*/ 102887 w 182275"/>
              <a:gd name="connsiteY28" fmla="*/ 321322 h 393082"/>
              <a:gd name="connsiteX29" fmla="*/ 102887 w 182275"/>
              <a:gd name="connsiteY29" fmla="*/ 212128 h 393082"/>
              <a:gd name="connsiteX30" fmla="*/ 149600 w 182275"/>
              <a:gd name="connsiteY30" fmla="*/ 245814 h 393082"/>
              <a:gd name="connsiteX31" fmla="*/ 135294 w 182275"/>
              <a:gd name="connsiteY31" fmla="*/ 304182 h 39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2275" h="393082">
                <a:moveTo>
                  <a:pt x="157416" y="205683"/>
                </a:moveTo>
                <a:cubicBezTo>
                  <a:pt x="141967" y="192519"/>
                  <a:pt x="121901" y="186349"/>
                  <a:pt x="102887" y="180407"/>
                </a:cubicBezTo>
                <a:lnTo>
                  <a:pt x="102887" y="69886"/>
                </a:lnTo>
                <a:cubicBezTo>
                  <a:pt x="121348" y="71641"/>
                  <a:pt x="138601" y="79846"/>
                  <a:pt x="151611" y="93060"/>
                </a:cubicBezTo>
                <a:lnTo>
                  <a:pt x="173551" y="72035"/>
                </a:lnTo>
                <a:cubicBezTo>
                  <a:pt x="154775" y="52935"/>
                  <a:pt x="129615" y="41429"/>
                  <a:pt x="102887" y="39720"/>
                </a:cubicBezTo>
                <a:lnTo>
                  <a:pt x="102887" y="0"/>
                </a:lnTo>
                <a:lnTo>
                  <a:pt x="75463" y="0"/>
                </a:lnTo>
                <a:lnTo>
                  <a:pt x="75463" y="41457"/>
                </a:lnTo>
                <a:cubicBezTo>
                  <a:pt x="66072" y="43284"/>
                  <a:pt x="57011" y="46520"/>
                  <a:pt x="48587" y="51055"/>
                </a:cubicBezTo>
                <a:cubicBezTo>
                  <a:pt x="13941" y="69932"/>
                  <a:pt x="-3748" y="114268"/>
                  <a:pt x="10467" y="151611"/>
                </a:cubicBezTo>
                <a:cubicBezTo>
                  <a:pt x="21482" y="180407"/>
                  <a:pt x="48038" y="193250"/>
                  <a:pt x="75463" y="202895"/>
                </a:cubicBezTo>
                <a:lnTo>
                  <a:pt x="75463" y="322556"/>
                </a:lnTo>
                <a:cubicBezTo>
                  <a:pt x="54209" y="319951"/>
                  <a:pt x="36566" y="307747"/>
                  <a:pt x="21940" y="292527"/>
                </a:cubicBezTo>
                <a:lnTo>
                  <a:pt x="0" y="313506"/>
                </a:lnTo>
                <a:cubicBezTo>
                  <a:pt x="10446" y="325360"/>
                  <a:pt x="22902" y="335279"/>
                  <a:pt x="36794" y="342805"/>
                </a:cubicBezTo>
                <a:cubicBezTo>
                  <a:pt x="48937" y="348581"/>
                  <a:pt x="62051" y="352038"/>
                  <a:pt x="75463" y="352997"/>
                </a:cubicBezTo>
                <a:lnTo>
                  <a:pt x="75463" y="393083"/>
                </a:lnTo>
                <a:lnTo>
                  <a:pt x="102887" y="393083"/>
                </a:lnTo>
                <a:lnTo>
                  <a:pt x="102887" y="351946"/>
                </a:lnTo>
                <a:cubicBezTo>
                  <a:pt x="134334" y="346690"/>
                  <a:pt x="163221" y="327356"/>
                  <a:pt x="175653" y="297097"/>
                </a:cubicBezTo>
                <a:cubicBezTo>
                  <a:pt x="188086" y="266839"/>
                  <a:pt x="183560" y="228034"/>
                  <a:pt x="157416" y="205683"/>
                </a:cubicBezTo>
                <a:close/>
                <a:moveTo>
                  <a:pt x="52609" y="158741"/>
                </a:moveTo>
                <a:cubicBezTo>
                  <a:pt x="27470" y="137533"/>
                  <a:pt x="33595" y="96488"/>
                  <a:pt x="60242" y="79485"/>
                </a:cubicBezTo>
                <a:cubicBezTo>
                  <a:pt x="64965" y="76456"/>
                  <a:pt x="70088" y="74102"/>
                  <a:pt x="75463" y="72492"/>
                </a:cubicBezTo>
                <a:lnTo>
                  <a:pt x="75463" y="171631"/>
                </a:lnTo>
                <a:cubicBezTo>
                  <a:pt x="67187" y="168621"/>
                  <a:pt x="59466" y="164266"/>
                  <a:pt x="52609" y="158741"/>
                </a:cubicBezTo>
                <a:close/>
                <a:moveTo>
                  <a:pt x="135294" y="304182"/>
                </a:moveTo>
                <a:cubicBezTo>
                  <a:pt x="126372" y="312903"/>
                  <a:pt x="115117" y="318856"/>
                  <a:pt x="102887" y="321322"/>
                </a:cubicBezTo>
                <a:lnTo>
                  <a:pt x="102887" y="212128"/>
                </a:lnTo>
                <a:cubicBezTo>
                  <a:pt x="121170" y="218389"/>
                  <a:pt x="142150" y="226343"/>
                  <a:pt x="149600" y="245814"/>
                </a:cubicBezTo>
                <a:cubicBezTo>
                  <a:pt x="157050" y="265285"/>
                  <a:pt x="149554" y="289647"/>
                  <a:pt x="135294" y="304182"/>
                </a:cubicBezTo>
                <a:close/>
              </a:path>
            </a:pathLst>
          </a:custGeom>
          <a:solidFill>
            <a:srgbClr val="8E9699"/>
          </a:solidFill>
          <a:ln w="4564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94" name="Рисунок 76" descr="Золотые слитки">
            <a:extLst>
              <a:ext uri="{FF2B5EF4-FFF2-40B4-BE49-F238E27FC236}">
                <a16:creationId xmlns:a16="http://schemas.microsoft.com/office/drawing/2014/main" id="{5117985D-1AA0-48B9-A053-84E810E02E8C}"/>
              </a:ext>
            </a:extLst>
          </p:cNvPr>
          <p:cNvSpPr/>
          <p:nvPr/>
        </p:nvSpPr>
        <p:spPr>
          <a:xfrm>
            <a:off x="114826" y="3184081"/>
            <a:ext cx="383941" cy="274243"/>
          </a:xfrm>
          <a:custGeom>
            <a:avLst/>
            <a:gdLst>
              <a:gd name="connsiteX0" fmla="*/ 287956 w 383941"/>
              <a:gd name="connsiteY0" fmla="*/ 246819 h 274243"/>
              <a:gd name="connsiteX1" fmla="*/ 293441 w 383941"/>
              <a:gd name="connsiteY1" fmla="*/ 210254 h 274243"/>
              <a:gd name="connsiteX2" fmla="*/ 346918 w 383941"/>
              <a:gd name="connsiteY2" fmla="*/ 210254 h 274243"/>
              <a:gd name="connsiteX3" fmla="*/ 352403 w 383941"/>
              <a:gd name="connsiteY3" fmla="*/ 246819 h 274243"/>
              <a:gd name="connsiteX4" fmla="*/ 287956 w 383941"/>
              <a:gd name="connsiteY4" fmla="*/ 246819 h 274243"/>
              <a:gd name="connsiteX5" fmla="*/ 219395 w 383941"/>
              <a:gd name="connsiteY5" fmla="*/ 155405 h 274243"/>
              <a:gd name="connsiteX6" fmla="*/ 224880 w 383941"/>
              <a:gd name="connsiteY6" fmla="*/ 118839 h 274243"/>
              <a:gd name="connsiteX7" fmla="*/ 278357 w 383941"/>
              <a:gd name="connsiteY7" fmla="*/ 118839 h 274243"/>
              <a:gd name="connsiteX8" fmla="*/ 283842 w 383941"/>
              <a:gd name="connsiteY8" fmla="*/ 155405 h 274243"/>
              <a:gd name="connsiteX9" fmla="*/ 219395 w 383941"/>
              <a:gd name="connsiteY9" fmla="*/ 155405 h 274243"/>
              <a:gd name="connsiteX10" fmla="*/ 173688 w 383941"/>
              <a:gd name="connsiteY10" fmla="*/ 91415 h 274243"/>
              <a:gd name="connsiteX11" fmla="*/ 201112 w 383941"/>
              <a:gd name="connsiteY11" fmla="*/ 91415 h 274243"/>
              <a:gd name="connsiteX12" fmla="*/ 187400 w 383941"/>
              <a:gd name="connsiteY12" fmla="*/ 182829 h 274243"/>
              <a:gd name="connsiteX13" fmla="*/ 173688 w 383941"/>
              <a:gd name="connsiteY13" fmla="*/ 91415 h 274243"/>
              <a:gd name="connsiteX14" fmla="*/ 159976 w 383941"/>
              <a:gd name="connsiteY14" fmla="*/ 246819 h 274243"/>
              <a:gd name="connsiteX15" fmla="*/ 165460 w 383941"/>
              <a:gd name="connsiteY15" fmla="*/ 210254 h 274243"/>
              <a:gd name="connsiteX16" fmla="*/ 218938 w 383941"/>
              <a:gd name="connsiteY16" fmla="*/ 210254 h 274243"/>
              <a:gd name="connsiteX17" fmla="*/ 224423 w 383941"/>
              <a:gd name="connsiteY17" fmla="*/ 246819 h 274243"/>
              <a:gd name="connsiteX18" fmla="*/ 159976 w 383941"/>
              <a:gd name="connsiteY18" fmla="*/ 246819 h 274243"/>
              <a:gd name="connsiteX19" fmla="*/ 91415 w 383941"/>
              <a:gd name="connsiteY19" fmla="*/ 155405 h 274243"/>
              <a:gd name="connsiteX20" fmla="*/ 96899 w 383941"/>
              <a:gd name="connsiteY20" fmla="*/ 118839 h 274243"/>
              <a:gd name="connsiteX21" fmla="*/ 150377 w 383941"/>
              <a:gd name="connsiteY21" fmla="*/ 118839 h 274243"/>
              <a:gd name="connsiteX22" fmla="*/ 155862 w 383941"/>
              <a:gd name="connsiteY22" fmla="*/ 155405 h 274243"/>
              <a:gd name="connsiteX23" fmla="*/ 91415 w 383941"/>
              <a:gd name="connsiteY23" fmla="*/ 155405 h 274243"/>
              <a:gd name="connsiteX24" fmla="*/ 160890 w 383941"/>
              <a:gd name="connsiteY24" fmla="*/ 27424 h 274243"/>
              <a:gd name="connsiteX25" fmla="*/ 214367 w 383941"/>
              <a:gd name="connsiteY25" fmla="*/ 27424 h 274243"/>
              <a:gd name="connsiteX26" fmla="*/ 219852 w 383941"/>
              <a:gd name="connsiteY26" fmla="*/ 63990 h 274243"/>
              <a:gd name="connsiteX27" fmla="*/ 155405 w 383941"/>
              <a:gd name="connsiteY27" fmla="*/ 63990 h 274243"/>
              <a:gd name="connsiteX28" fmla="*/ 160890 w 383941"/>
              <a:gd name="connsiteY28" fmla="*/ 27424 h 274243"/>
              <a:gd name="connsiteX29" fmla="*/ 31995 w 383941"/>
              <a:gd name="connsiteY29" fmla="*/ 246819 h 274243"/>
              <a:gd name="connsiteX30" fmla="*/ 37480 w 383941"/>
              <a:gd name="connsiteY30" fmla="*/ 210254 h 274243"/>
              <a:gd name="connsiteX31" fmla="*/ 90958 w 383941"/>
              <a:gd name="connsiteY31" fmla="*/ 210254 h 274243"/>
              <a:gd name="connsiteX32" fmla="*/ 96442 w 383941"/>
              <a:gd name="connsiteY32" fmla="*/ 246819 h 274243"/>
              <a:gd name="connsiteX33" fmla="*/ 31995 w 383941"/>
              <a:gd name="connsiteY33" fmla="*/ 246819 h 274243"/>
              <a:gd name="connsiteX34" fmla="*/ 370229 w 383941"/>
              <a:gd name="connsiteY34" fmla="*/ 182829 h 274243"/>
              <a:gd name="connsiteX35" fmla="*/ 315380 w 383941"/>
              <a:gd name="connsiteY35" fmla="*/ 182829 h 274243"/>
              <a:gd name="connsiteX36" fmla="*/ 301668 w 383941"/>
              <a:gd name="connsiteY36" fmla="*/ 91415 h 274243"/>
              <a:gd name="connsiteX37" fmla="*/ 251390 w 383941"/>
              <a:gd name="connsiteY37" fmla="*/ 91415 h 274243"/>
              <a:gd name="connsiteX38" fmla="*/ 237678 w 383941"/>
              <a:gd name="connsiteY38" fmla="*/ 0 h 274243"/>
              <a:gd name="connsiteX39" fmla="*/ 137122 w 383941"/>
              <a:gd name="connsiteY39" fmla="*/ 0 h 274243"/>
              <a:gd name="connsiteX40" fmla="*/ 123410 w 383941"/>
              <a:gd name="connsiteY40" fmla="*/ 91415 h 274243"/>
              <a:gd name="connsiteX41" fmla="*/ 73132 w 383941"/>
              <a:gd name="connsiteY41" fmla="*/ 91415 h 274243"/>
              <a:gd name="connsiteX42" fmla="*/ 59419 w 383941"/>
              <a:gd name="connsiteY42" fmla="*/ 182829 h 274243"/>
              <a:gd name="connsiteX43" fmla="*/ 13712 w 383941"/>
              <a:gd name="connsiteY43" fmla="*/ 182829 h 274243"/>
              <a:gd name="connsiteX44" fmla="*/ 0 w 383941"/>
              <a:gd name="connsiteY44" fmla="*/ 274244 h 274243"/>
              <a:gd name="connsiteX45" fmla="*/ 127980 w 383941"/>
              <a:gd name="connsiteY45" fmla="*/ 274244 h 274243"/>
              <a:gd name="connsiteX46" fmla="*/ 114268 w 383941"/>
              <a:gd name="connsiteY46" fmla="*/ 182829 h 274243"/>
              <a:gd name="connsiteX47" fmla="*/ 141693 w 383941"/>
              <a:gd name="connsiteY47" fmla="*/ 182829 h 274243"/>
              <a:gd name="connsiteX48" fmla="*/ 127980 w 383941"/>
              <a:gd name="connsiteY48" fmla="*/ 274244 h 274243"/>
              <a:gd name="connsiteX49" fmla="*/ 255961 w 383941"/>
              <a:gd name="connsiteY49" fmla="*/ 274244 h 274243"/>
              <a:gd name="connsiteX50" fmla="*/ 242249 w 383941"/>
              <a:gd name="connsiteY50" fmla="*/ 182829 h 274243"/>
              <a:gd name="connsiteX51" fmla="*/ 269673 w 383941"/>
              <a:gd name="connsiteY51" fmla="*/ 182829 h 274243"/>
              <a:gd name="connsiteX52" fmla="*/ 255961 w 383941"/>
              <a:gd name="connsiteY52" fmla="*/ 274244 h 274243"/>
              <a:gd name="connsiteX53" fmla="*/ 383941 w 383941"/>
              <a:gd name="connsiteY53" fmla="*/ 274244 h 274243"/>
              <a:gd name="connsiteX54" fmla="*/ 370229 w 383941"/>
              <a:gd name="connsiteY54" fmla="*/ 182829 h 27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83941" h="274243">
                <a:moveTo>
                  <a:pt x="287956" y="246819"/>
                </a:moveTo>
                <a:lnTo>
                  <a:pt x="293441" y="210254"/>
                </a:lnTo>
                <a:lnTo>
                  <a:pt x="346918" y="210254"/>
                </a:lnTo>
                <a:lnTo>
                  <a:pt x="352403" y="246819"/>
                </a:lnTo>
                <a:lnTo>
                  <a:pt x="287956" y="246819"/>
                </a:lnTo>
                <a:close/>
                <a:moveTo>
                  <a:pt x="219395" y="155405"/>
                </a:moveTo>
                <a:lnTo>
                  <a:pt x="224880" y="118839"/>
                </a:lnTo>
                <a:lnTo>
                  <a:pt x="278357" y="118839"/>
                </a:lnTo>
                <a:lnTo>
                  <a:pt x="283842" y="155405"/>
                </a:lnTo>
                <a:lnTo>
                  <a:pt x="219395" y="155405"/>
                </a:lnTo>
                <a:close/>
                <a:moveTo>
                  <a:pt x="173688" y="91415"/>
                </a:moveTo>
                <a:lnTo>
                  <a:pt x="201112" y="91415"/>
                </a:lnTo>
                <a:lnTo>
                  <a:pt x="187400" y="182829"/>
                </a:lnTo>
                <a:lnTo>
                  <a:pt x="173688" y="91415"/>
                </a:lnTo>
                <a:close/>
                <a:moveTo>
                  <a:pt x="159976" y="246819"/>
                </a:moveTo>
                <a:lnTo>
                  <a:pt x="165460" y="210254"/>
                </a:lnTo>
                <a:lnTo>
                  <a:pt x="218938" y="210254"/>
                </a:lnTo>
                <a:lnTo>
                  <a:pt x="224423" y="246819"/>
                </a:lnTo>
                <a:lnTo>
                  <a:pt x="159976" y="246819"/>
                </a:lnTo>
                <a:close/>
                <a:moveTo>
                  <a:pt x="91415" y="155405"/>
                </a:moveTo>
                <a:lnTo>
                  <a:pt x="96899" y="118839"/>
                </a:lnTo>
                <a:lnTo>
                  <a:pt x="150377" y="118839"/>
                </a:lnTo>
                <a:lnTo>
                  <a:pt x="155862" y="155405"/>
                </a:lnTo>
                <a:lnTo>
                  <a:pt x="91415" y="155405"/>
                </a:lnTo>
                <a:close/>
                <a:moveTo>
                  <a:pt x="160890" y="27424"/>
                </a:moveTo>
                <a:lnTo>
                  <a:pt x="214367" y="27424"/>
                </a:lnTo>
                <a:lnTo>
                  <a:pt x="219852" y="63990"/>
                </a:lnTo>
                <a:lnTo>
                  <a:pt x="155405" y="63990"/>
                </a:lnTo>
                <a:lnTo>
                  <a:pt x="160890" y="27424"/>
                </a:lnTo>
                <a:close/>
                <a:moveTo>
                  <a:pt x="31995" y="246819"/>
                </a:moveTo>
                <a:lnTo>
                  <a:pt x="37480" y="210254"/>
                </a:lnTo>
                <a:lnTo>
                  <a:pt x="90958" y="210254"/>
                </a:lnTo>
                <a:lnTo>
                  <a:pt x="96442" y="246819"/>
                </a:lnTo>
                <a:lnTo>
                  <a:pt x="31995" y="246819"/>
                </a:lnTo>
                <a:close/>
                <a:moveTo>
                  <a:pt x="370229" y="182829"/>
                </a:moveTo>
                <a:lnTo>
                  <a:pt x="315380" y="182829"/>
                </a:lnTo>
                <a:lnTo>
                  <a:pt x="301668" y="91415"/>
                </a:lnTo>
                <a:lnTo>
                  <a:pt x="251390" y="91415"/>
                </a:lnTo>
                <a:lnTo>
                  <a:pt x="237678" y="0"/>
                </a:lnTo>
                <a:lnTo>
                  <a:pt x="137122" y="0"/>
                </a:lnTo>
                <a:lnTo>
                  <a:pt x="123410" y="91415"/>
                </a:lnTo>
                <a:lnTo>
                  <a:pt x="73132" y="91415"/>
                </a:lnTo>
                <a:lnTo>
                  <a:pt x="59419" y="182829"/>
                </a:lnTo>
                <a:lnTo>
                  <a:pt x="13712" y="182829"/>
                </a:lnTo>
                <a:lnTo>
                  <a:pt x="0" y="274244"/>
                </a:lnTo>
                <a:lnTo>
                  <a:pt x="127980" y="274244"/>
                </a:lnTo>
                <a:lnTo>
                  <a:pt x="114268" y="182829"/>
                </a:lnTo>
                <a:lnTo>
                  <a:pt x="141693" y="182829"/>
                </a:lnTo>
                <a:lnTo>
                  <a:pt x="127980" y="274244"/>
                </a:lnTo>
                <a:lnTo>
                  <a:pt x="255961" y="274244"/>
                </a:lnTo>
                <a:lnTo>
                  <a:pt x="242249" y="182829"/>
                </a:lnTo>
                <a:lnTo>
                  <a:pt x="269673" y="182829"/>
                </a:lnTo>
                <a:lnTo>
                  <a:pt x="255961" y="274244"/>
                </a:lnTo>
                <a:lnTo>
                  <a:pt x="383941" y="274244"/>
                </a:lnTo>
                <a:lnTo>
                  <a:pt x="370229" y="182829"/>
                </a:lnTo>
                <a:close/>
              </a:path>
            </a:pathLst>
          </a:custGeom>
          <a:solidFill>
            <a:srgbClr val="8E9699"/>
          </a:solidFill>
          <a:ln w="456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grpSp>
        <p:nvGrpSpPr>
          <p:cNvPr id="95" name="Рисунок 78" descr="Школа">
            <a:extLst>
              <a:ext uri="{FF2B5EF4-FFF2-40B4-BE49-F238E27FC236}">
                <a16:creationId xmlns:a16="http://schemas.microsoft.com/office/drawing/2014/main" id="{40DA2427-B4E9-4432-B196-DDD970255C06}"/>
              </a:ext>
            </a:extLst>
          </p:cNvPr>
          <p:cNvGrpSpPr/>
          <p:nvPr/>
        </p:nvGrpSpPr>
        <p:grpSpPr>
          <a:xfrm flipH="1">
            <a:off x="95519" y="3519754"/>
            <a:ext cx="438790" cy="438790"/>
            <a:chOff x="1152446" y="2063693"/>
            <a:chExt cx="438790" cy="438790"/>
          </a:xfrm>
          <a:solidFill>
            <a:srgbClr val="8E9699"/>
          </a:solidFill>
        </p:grpSpPr>
        <p:sp>
          <p:nvSpPr>
            <p:cNvPr id="96" name="Полилиния: фигура 95">
              <a:extLst>
                <a:ext uri="{FF2B5EF4-FFF2-40B4-BE49-F238E27FC236}">
                  <a16:creationId xmlns:a16="http://schemas.microsoft.com/office/drawing/2014/main" id="{70C88855-EE5F-4CDF-AA85-B9596AE06BE0}"/>
                </a:ext>
              </a:extLst>
            </p:cNvPr>
            <p:cNvSpPr/>
            <p:nvPr/>
          </p:nvSpPr>
          <p:spPr>
            <a:xfrm>
              <a:off x="1291396" y="2141395"/>
              <a:ext cx="159061" cy="89586"/>
            </a:xfrm>
            <a:custGeom>
              <a:avLst/>
              <a:gdLst>
                <a:gd name="connsiteX0" fmla="*/ 80445 w 159061"/>
                <a:gd name="connsiteY0" fmla="*/ 21939 h 89586"/>
                <a:gd name="connsiteX1" fmla="*/ 146263 w 159061"/>
                <a:gd name="connsiteY1" fmla="*/ 88215 h 89586"/>
                <a:gd name="connsiteX2" fmla="*/ 159061 w 159061"/>
                <a:gd name="connsiteY2" fmla="*/ 75417 h 89586"/>
                <a:gd name="connsiteX3" fmla="*/ 80445 w 159061"/>
                <a:gd name="connsiteY3" fmla="*/ 0 h 89586"/>
                <a:gd name="connsiteX4" fmla="*/ 0 w 159061"/>
                <a:gd name="connsiteY4" fmla="*/ 76788 h 89586"/>
                <a:gd name="connsiteX5" fmla="*/ 12798 w 159061"/>
                <a:gd name="connsiteY5" fmla="*/ 89586 h 89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9061" h="89586">
                  <a:moveTo>
                    <a:pt x="80445" y="21939"/>
                  </a:moveTo>
                  <a:lnTo>
                    <a:pt x="146263" y="88215"/>
                  </a:lnTo>
                  <a:lnTo>
                    <a:pt x="159061" y="75417"/>
                  </a:lnTo>
                  <a:lnTo>
                    <a:pt x="80445" y="0"/>
                  </a:lnTo>
                  <a:lnTo>
                    <a:pt x="0" y="76788"/>
                  </a:lnTo>
                  <a:lnTo>
                    <a:pt x="12798" y="89586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7" name="Полилиния: фигура 96">
              <a:extLst>
                <a:ext uri="{FF2B5EF4-FFF2-40B4-BE49-F238E27FC236}">
                  <a16:creationId xmlns:a16="http://schemas.microsoft.com/office/drawing/2014/main" id="{FC418AFE-FE00-4986-AF9C-452ABFB41729}"/>
                </a:ext>
              </a:extLst>
            </p:cNvPr>
            <p:cNvSpPr/>
            <p:nvPr/>
          </p:nvSpPr>
          <p:spPr>
            <a:xfrm>
              <a:off x="1207294" y="2186645"/>
              <a:ext cx="329092" cy="237677"/>
            </a:xfrm>
            <a:custGeom>
              <a:avLst/>
              <a:gdLst>
                <a:gd name="connsiteX0" fmla="*/ 310810 w 329092"/>
                <a:gd name="connsiteY0" fmla="*/ 141693 h 237677"/>
                <a:gd name="connsiteX1" fmla="*/ 274244 w 329092"/>
                <a:gd name="connsiteY1" fmla="*/ 141693 h 237677"/>
                <a:gd name="connsiteX2" fmla="*/ 274244 w 329092"/>
                <a:gd name="connsiteY2" fmla="*/ 105127 h 237677"/>
                <a:gd name="connsiteX3" fmla="*/ 310810 w 329092"/>
                <a:gd name="connsiteY3" fmla="*/ 105127 h 237677"/>
                <a:gd name="connsiteX4" fmla="*/ 310810 w 329092"/>
                <a:gd name="connsiteY4" fmla="*/ 141693 h 237677"/>
                <a:gd name="connsiteX5" fmla="*/ 310810 w 329092"/>
                <a:gd name="connsiteY5" fmla="*/ 196541 h 237677"/>
                <a:gd name="connsiteX6" fmla="*/ 274244 w 329092"/>
                <a:gd name="connsiteY6" fmla="*/ 196541 h 237677"/>
                <a:gd name="connsiteX7" fmla="*/ 274244 w 329092"/>
                <a:gd name="connsiteY7" fmla="*/ 159976 h 237677"/>
                <a:gd name="connsiteX8" fmla="*/ 310810 w 329092"/>
                <a:gd name="connsiteY8" fmla="*/ 159976 h 237677"/>
                <a:gd name="connsiteX9" fmla="*/ 310810 w 329092"/>
                <a:gd name="connsiteY9" fmla="*/ 196541 h 237677"/>
                <a:gd name="connsiteX10" fmla="*/ 255961 w 329092"/>
                <a:gd name="connsiteY10" fmla="*/ 141693 h 237677"/>
                <a:gd name="connsiteX11" fmla="*/ 219395 w 329092"/>
                <a:gd name="connsiteY11" fmla="*/ 141693 h 237677"/>
                <a:gd name="connsiteX12" fmla="*/ 219395 w 329092"/>
                <a:gd name="connsiteY12" fmla="*/ 105127 h 237677"/>
                <a:gd name="connsiteX13" fmla="*/ 255961 w 329092"/>
                <a:gd name="connsiteY13" fmla="*/ 105127 h 237677"/>
                <a:gd name="connsiteX14" fmla="*/ 255961 w 329092"/>
                <a:gd name="connsiteY14" fmla="*/ 141693 h 237677"/>
                <a:gd name="connsiteX15" fmla="*/ 255961 w 329092"/>
                <a:gd name="connsiteY15" fmla="*/ 196541 h 237677"/>
                <a:gd name="connsiteX16" fmla="*/ 219395 w 329092"/>
                <a:gd name="connsiteY16" fmla="*/ 196541 h 237677"/>
                <a:gd name="connsiteX17" fmla="*/ 219395 w 329092"/>
                <a:gd name="connsiteY17" fmla="*/ 159976 h 237677"/>
                <a:gd name="connsiteX18" fmla="*/ 255961 w 329092"/>
                <a:gd name="connsiteY18" fmla="*/ 159976 h 237677"/>
                <a:gd name="connsiteX19" fmla="*/ 255961 w 329092"/>
                <a:gd name="connsiteY19" fmla="*/ 196541 h 237677"/>
                <a:gd name="connsiteX20" fmla="*/ 196541 w 329092"/>
                <a:gd name="connsiteY20" fmla="*/ 141693 h 237677"/>
                <a:gd name="connsiteX21" fmla="*/ 132551 w 329092"/>
                <a:gd name="connsiteY21" fmla="*/ 141693 h 237677"/>
                <a:gd name="connsiteX22" fmla="*/ 132551 w 329092"/>
                <a:gd name="connsiteY22" fmla="*/ 123410 h 237677"/>
                <a:gd name="connsiteX23" fmla="*/ 196541 w 329092"/>
                <a:gd name="connsiteY23" fmla="*/ 123410 h 237677"/>
                <a:gd name="connsiteX24" fmla="*/ 196541 w 329092"/>
                <a:gd name="connsiteY24" fmla="*/ 141693 h 237677"/>
                <a:gd name="connsiteX25" fmla="*/ 164546 w 329092"/>
                <a:gd name="connsiteY25" fmla="*/ 54849 h 237677"/>
                <a:gd name="connsiteX26" fmla="*/ 178258 w 329092"/>
                <a:gd name="connsiteY26" fmla="*/ 68561 h 237677"/>
                <a:gd name="connsiteX27" fmla="*/ 164546 w 329092"/>
                <a:gd name="connsiteY27" fmla="*/ 82273 h 237677"/>
                <a:gd name="connsiteX28" fmla="*/ 150834 w 329092"/>
                <a:gd name="connsiteY28" fmla="*/ 68561 h 237677"/>
                <a:gd name="connsiteX29" fmla="*/ 164546 w 329092"/>
                <a:gd name="connsiteY29" fmla="*/ 54849 h 237677"/>
                <a:gd name="connsiteX30" fmla="*/ 109698 w 329092"/>
                <a:gd name="connsiteY30" fmla="*/ 141693 h 237677"/>
                <a:gd name="connsiteX31" fmla="*/ 73132 w 329092"/>
                <a:gd name="connsiteY31" fmla="*/ 141693 h 237677"/>
                <a:gd name="connsiteX32" fmla="*/ 73132 w 329092"/>
                <a:gd name="connsiteY32" fmla="*/ 105127 h 237677"/>
                <a:gd name="connsiteX33" fmla="*/ 109698 w 329092"/>
                <a:gd name="connsiteY33" fmla="*/ 105127 h 237677"/>
                <a:gd name="connsiteX34" fmla="*/ 109698 w 329092"/>
                <a:gd name="connsiteY34" fmla="*/ 141693 h 237677"/>
                <a:gd name="connsiteX35" fmla="*/ 109698 w 329092"/>
                <a:gd name="connsiteY35" fmla="*/ 196541 h 237677"/>
                <a:gd name="connsiteX36" fmla="*/ 73132 w 329092"/>
                <a:gd name="connsiteY36" fmla="*/ 196541 h 237677"/>
                <a:gd name="connsiteX37" fmla="*/ 73132 w 329092"/>
                <a:gd name="connsiteY37" fmla="*/ 159976 h 237677"/>
                <a:gd name="connsiteX38" fmla="*/ 109698 w 329092"/>
                <a:gd name="connsiteY38" fmla="*/ 159976 h 237677"/>
                <a:gd name="connsiteX39" fmla="*/ 109698 w 329092"/>
                <a:gd name="connsiteY39" fmla="*/ 196541 h 237677"/>
                <a:gd name="connsiteX40" fmla="*/ 54849 w 329092"/>
                <a:gd name="connsiteY40" fmla="*/ 141693 h 237677"/>
                <a:gd name="connsiteX41" fmla="*/ 18283 w 329092"/>
                <a:gd name="connsiteY41" fmla="*/ 141693 h 237677"/>
                <a:gd name="connsiteX42" fmla="*/ 18283 w 329092"/>
                <a:gd name="connsiteY42" fmla="*/ 105127 h 237677"/>
                <a:gd name="connsiteX43" fmla="*/ 54849 w 329092"/>
                <a:gd name="connsiteY43" fmla="*/ 105127 h 237677"/>
                <a:gd name="connsiteX44" fmla="*/ 54849 w 329092"/>
                <a:gd name="connsiteY44" fmla="*/ 141693 h 237677"/>
                <a:gd name="connsiteX45" fmla="*/ 54849 w 329092"/>
                <a:gd name="connsiteY45" fmla="*/ 196541 h 237677"/>
                <a:gd name="connsiteX46" fmla="*/ 18283 w 329092"/>
                <a:gd name="connsiteY46" fmla="*/ 196541 h 237677"/>
                <a:gd name="connsiteX47" fmla="*/ 18283 w 329092"/>
                <a:gd name="connsiteY47" fmla="*/ 159976 h 237677"/>
                <a:gd name="connsiteX48" fmla="*/ 54849 w 329092"/>
                <a:gd name="connsiteY48" fmla="*/ 159976 h 237677"/>
                <a:gd name="connsiteX49" fmla="*/ 54849 w 329092"/>
                <a:gd name="connsiteY49" fmla="*/ 196541 h 237677"/>
                <a:gd name="connsiteX50" fmla="*/ 219395 w 329092"/>
                <a:gd name="connsiteY50" fmla="*/ 82273 h 237677"/>
                <a:gd name="connsiteX51" fmla="*/ 219395 w 329092"/>
                <a:gd name="connsiteY51" fmla="*/ 54849 h 237677"/>
                <a:gd name="connsiteX52" fmla="*/ 164546 w 329092"/>
                <a:gd name="connsiteY52" fmla="*/ 0 h 237677"/>
                <a:gd name="connsiteX53" fmla="*/ 109698 w 329092"/>
                <a:gd name="connsiteY53" fmla="*/ 54849 h 237677"/>
                <a:gd name="connsiteX54" fmla="*/ 109698 w 329092"/>
                <a:gd name="connsiteY54" fmla="*/ 82273 h 237677"/>
                <a:gd name="connsiteX55" fmla="*/ 0 w 329092"/>
                <a:gd name="connsiteY55" fmla="*/ 82273 h 237677"/>
                <a:gd name="connsiteX56" fmla="*/ 0 w 329092"/>
                <a:gd name="connsiteY56" fmla="*/ 237678 h 237677"/>
                <a:gd name="connsiteX57" fmla="*/ 132551 w 329092"/>
                <a:gd name="connsiteY57" fmla="*/ 237678 h 237677"/>
                <a:gd name="connsiteX58" fmla="*/ 132551 w 329092"/>
                <a:gd name="connsiteY58" fmla="*/ 187400 h 237677"/>
                <a:gd name="connsiteX59" fmla="*/ 164546 w 329092"/>
                <a:gd name="connsiteY59" fmla="*/ 159976 h 237677"/>
                <a:gd name="connsiteX60" fmla="*/ 196541 w 329092"/>
                <a:gd name="connsiteY60" fmla="*/ 187400 h 237677"/>
                <a:gd name="connsiteX61" fmla="*/ 196541 w 329092"/>
                <a:gd name="connsiteY61" fmla="*/ 237678 h 237677"/>
                <a:gd name="connsiteX62" fmla="*/ 329093 w 329092"/>
                <a:gd name="connsiteY62" fmla="*/ 237678 h 237677"/>
                <a:gd name="connsiteX63" fmla="*/ 329093 w 329092"/>
                <a:gd name="connsiteY63" fmla="*/ 82273 h 237677"/>
                <a:gd name="connsiteX64" fmla="*/ 219395 w 329092"/>
                <a:gd name="connsiteY64" fmla="*/ 82273 h 237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329092" h="237677">
                  <a:moveTo>
                    <a:pt x="310810" y="141693"/>
                  </a:moveTo>
                  <a:lnTo>
                    <a:pt x="274244" y="141693"/>
                  </a:lnTo>
                  <a:lnTo>
                    <a:pt x="274244" y="105127"/>
                  </a:lnTo>
                  <a:lnTo>
                    <a:pt x="310810" y="105127"/>
                  </a:lnTo>
                  <a:lnTo>
                    <a:pt x="310810" y="141693"/>
                  </a:lnTo>
                  <a:close/>
                  <a:moveTo>
                    <a:pt x="310810" y="196541"/>
                  </a:moveTo>
                  <a:lnTo>
                    <a:pt x="274244" y="196541"/>
                  </a:lnTo>
                  <a:lnTo>
                    <a:pt x="274244" y="159976"/>
                  </a:lnTo>
                  <a:lnTo>
                    <a:pt x="310810" y="159976"/>
                  </a:lnTo>
                  <a:lnTo>
                    <a:pt x="310810" y="196541"/>
                  </a:lnTo>
                  <a:close/>
                  <a:moveTo>
                    <a:pt x="255961" y="141693"/>
                  </a:moveTo>
                  <a:lnTo>
                    <a:pt x="219395" y="141693"/>
                  </a:lnTo>
                  <a:lnTo>
                    <a:pt x="219395" y="105127"/>
                  </a:lnTo>
                  <a:lnTo>
                    <a:pt x="255961" y="105127"/>
                  </a:lnTo>
                  <a:lnTo>
                    <a:pt x="255961" y="141693"/>
                  </a:lnTo>
                  <a:close/>
                  <a:moveTo>
                    <a:pt x="255961" y="196541"/>
                  </a:moveTo>
                  <a:lnTo>
                    <a:pt x="219395" y="196541"/>
                  </a:lnTo>
                  <a:lnTo>
                    <a:pt x="219395" y="159976"/>
                  </a:lnTo>
                  <a:lnTo>
                    <a:pt x="255961" y="159976"/>
                  </a:lnTo>
                  <a:lnTo>
                    <a:pt x="255961" y="196541"/>
                  </a:lnTo>
                  <a:close/>
                  <a:moveTo>
                    <a:pt x="196541" y="141693"/>
                  </a:moveTo>
                  <a:lnTo>
                    <a:pt x="132551" y="141693"/>
                  </a:lnTo>
                  <a:lnTo>
                    <a:pt x="132551" y="123410"/>
                  </a:lnTo>
                  <a:lnTo>
                    <a:pt x="196541" y="123410"/>
                  </a:lnTo>
                  <a:lnTo>
                    <a:pt x="196541" y="141693"/>
                  </a:lnTo>
                  <a:close/>
                  <a:moveTo>
                    <a:pt x="164546" y="54849"/>
                  </a:moveTo>
                  <a:cubicBezTo>
                    <a:pt x="172317" y="54849"/>
                    <a:pt x="178258" y="60791"/>
                    <a:pt x="178258" y="68561"/>
                  </a:cubicBezTo>
                  <a:cubicBezTo>
                    <a:pt x="178258" y="76331"/>
                    <a:pt x="172317" y="82273"/>
                    <a:pt x="164546" y="82273"/>
                  </a:cubicBezTo>
                  <a:cubicBezTo>
                    <a:pt x="156776" y="82273"/>
                    <a:pt x="150834" y="76331"/>
                    <a:pt x="150834" y="68561"/>
                  </a:cubicBezTo>
                  <a:cubicBezTo>
                    <a:pt x="150834" y="60791"/>
                    <a:pt x="156776" y="54849"/>
                    <a:pt x="164546" y="54849"/>
                  </a:cubicBezTo>
                  <a:close/>
                  <a:moveTo>
                    <a:pt x="109698" y="141693"/>
                  </a:moveTo>
                  <a:lnTo>
                    <a:pt x="73132" y="141693"/>
                  </a:lnTo>
                  <a:lnTo>
                    <a:pt x="73132" y="105127"/>
                  </a:lnTo>
                  <a:lnTo>
                    <a:pt x="109698" y="105127"/>
                  </a:lnTo>
                  <a:lnTo>
                    <a:pt x="109698" y="141693"/>
                  </a:lnTo>
                  <a:close/>
                  <a:moveTo>
                    <a:pt x="109698" y="196541"/>
                  </a:moveTo>
                  <a:lnTo>
                    <a:pt x="73132" y="196541"/>
                  </a:lnTo>
                  <a:lnTo>
                    <a:pt x="73132" y="159976"/>
                  </a:lnTo>
                  <a:lnTo>
                    <a:pt x="109698" y="159976"/>
                  </a:lnTo>
                  <a:lnTo>
                    <a:pt x="109698" y="196541"/>
                  </a:lnTo>
                  <a:close/>
                  <a:moveTo>
                    <a:pt x="54849" y="141693"/>
                  </a:moveTo>
                  <a:lnTo>
                    <a:pt x="18283" y="141693"/>
                  </a:lnTo>
                  <a:lnTo>
                    <a:pt x="18283" y="105127"/>
                  </a:lnTo>
                  <a:lnTo>
                    <a:pt x="54849" y="105127"/>
                  </a:lnTo>
                  <a:lnTo>
                    <a:pt x="54849" y="141693"/>
                  </a:lnTo>
                  <a:close/>
                  <a:moveTo>
                    <a:pt x="54849" y="196541"/>
                  </a:moveTo>
                  <a:lnTo>
                    <a:pt x="18283" y="196541"/>
                  </a:lnTo>
                  <a:lnTo>
                    <a:pt x="18283" y="159976"/>
                  </a:lnTo>
                  <a:lnTo>
                    <a:pt x="54849" y="159976"/>
                  </a:lnTo>
                  <a:lnTo>
                    <a:pt x="54849" y="196541"/>
                  </a:lnTo>
                  <a:close/>
                  <a:moveTo>
                    <a:pt x="219395" y="82273"/>
                  </a:moveTo>
                  <a:lnTo>
                    <a:pt x="219395" y="54849"/>
                  </a:lnTo>
                  <a:lnTo>
                    <a:pt x="164546" y="0"/>
                  </a:lnTo>
                  <a:lnTo>
                    <a:pt x="109698" y="54849"/>
                  </a:lnTo>
                  <a:lnTo>
                    <a:pt x="109698" y="82273"/>
                  </a:lnTo>
                  <a:lnTo>
                    <a:pt x="0" y="82273"/>
                  </a:lnTo>
                  <a:lnTo>
                    <a:pt x="0" y="237678"/>
                  </a:lnTo>
                  <a:lnTo>
                    <a:pt x="132551" y="237678"/>
                  </a:lnTo>
                  <a:lnTo>
                    <a:pt x="132551" y="187400"/>
                  </a:lnTo>
                  <a:cubicBezTo>
                    <a:pt x="132551" y="174602"/>
                    <a:pt x="141693" y="159976"/>
                    <a:pt x="164546" y="159976"/>
                  </a:cubicBezTo>
                  <a:cubicBezTo>
                    <a:pt x="187400" y="159976"/>
                    <a:pt x="196541" y="174602"/>
                    <a:pt x="196541" y="187400"/>
                  </a:cubicBezTo>
                  <a:lnTo>
                    <a:pt x="196541" y="237678"/>
                  </a:lnTo>
                  <a:lnTo>
                    <a:pt x="329093" y="237678"/>
                  </a:lnTo>
                  <a:lnTo>
                    <a:pt x="329093" y="82273"/>
                  </a:lnTo>
                  <a:lnTo>
                    <a:pt x="219395" y="8227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98" name="Рисунок 80" descr="Инструменты">
            <a:extLst>
              <a:ext uri="{FF2B5EF4-FFF2-40B4-BE49-F238E27FC236}">
                <a16:creationId xmlns:a16="http://schemas.microsoft.com/office/drawing/2014/main" id="{9F9EF4B2-70B8-44A2-8D67-C3AE28462E74}"/>
              </a:ext>
            </a:extLst>
          </p:cNvPr>
          <p:cNvGrpSpPr/>
          <p:nvPr/>
        </p:nvGrpSpPr>
        <p:grpSpPr>
          <a:xfrm flipH="1">
            <a:off x="78031" y="3963817"/>
            <a:ext cx="438790" cy="438790"/>
            <a:chOff x="1302446" y="2213693"/>
            <a:chExt cx="438790" cy="438790"/>
          </a:xfrm>
          <a:solidFill>
            <a:srgbClr val="8E9699"/>
          </a:solidFill>
        </p:grpSpPr>
        <p:sp>
          <p:nvSpPr>
            <p:cNvPr id="99" name="Полилиния: фигура 98">
              <a:extLst>
                <a:ext uri="{FF2B5EF4-FFF2-40B4-BE49-F238E27FC236}">
                  <a16:creationId xmlns:a16="http://schemas.microsoft.com/office/drawing/2014/main" id="{EDD66173-0FA9-40BA-85AB-6988E2046691}"/>
                </a:ext>
              </a:extLst>
            </p:cNvPr>
            <p:cNvSpPr/>
            <p:nvPr/>
          </p:nvSpPr>
          <p:spPr>
            <a:xfrm>
              <a:off x="1338965" y="2250456"/>
              <a:ext cx="365824" cy="365964"/>
            </a:xfrm>
            <a:custGeom>
              <a:avLst/>
              <a:gdLst>
                <a:gd name="connsiteX0" fmla="*/ 38898 w 365824"/>
                <a:gd name="connsiteY0" fmla="*/ 341693 h 365964"/>
                <a:gd name="connsiteX1" fmla="*/ 27471 w 365824"/>
                <a:gd name="connsiteY1" fmla="*/ 343978 h 365964"/>
                <a:gd name="connsiteX2" fmla="*/ 21072 w 365824"/>
                <a:gd name="connsiteY2" fmla="*/ 334380 h 365964"/>
                <a:gd name="connsiteX3" fmla="*/ 27471 w 365824"/>
                <a:gd name="connsiteY3" fmla="*/ 324781 h 365964"/>
                <a:gd name="connsiteX4" fmla="*/ 38898 w 365824"/>
                <a:gd name="connsiteY4" fmla="*/ 327067 h 365964"/>
                <a:gd name="connsiteX5" fmla="*/ 38898 w 365824"/>
                <a:gd name="connsiteY5" fmla="*/ 341693 h 365964"/>
                <a:gd name="connsiteX6" fmla="*/ 361591 w 365824"/>
                <a:gd name="connsiteY6" fmla="*/ 40482 h 365964"/>
                <a:gd name="connsiteX7" fmla="*/ 324568 w 365824"/>
                <a:gd name="connsiteY7" fmla="*/ 77505 h 365964"/>
                <a:gd name="connsiteX8" fmla="*/ 295316 w 365824"/>
                <a:gd name="connsiteY8" fmla="*/ 69735 h 365964"/>
                <a:gd name="connsiteX9" fmla="*/ 288003 w 365824"/>
                <a:gd name="connsiteY9" fmla="*/ 40939 h 365964"/>
                <a:gd name="connsiteX10" fmla="*/ 325026 w 365824"/>
                <a:gd name="connsiteY10" fmla="*/ 3916 h 365964"/>
                <a:gd name="connsiteX11" fmla="*/ 261035 w 365824"/>
                <a:gd name="connsiteY11" fmla="*/ 16257 h 365964"/>
                <a:gd name="connsiteX12" fmla="*/ 242752 w 365824"/>
                <a:gd name="connsiteY12" fmla="*/ 78876 h 365964"/>
                <a:gd name="connsiteX13" fmla="*/ 9645 w 365824"/>
                <a:gd name="connsiteY13" fmla="*/ 311983 h 365964"/>
                <a:gd name="connsiteX14" fmla="*/ 961 w 365824"/>
                <a:gd name="connsiteY14" fmla="*/ 342607 h 365964"/>
                <a:gd name="connsiteX15" fmla="*/ 23357 w 365824"/>
                <a:gd name="connsiteY15" fmla="*/ 365004 h 365964"/>
                <a:gd name="connsiteX16" fmla="*/ 53981 w 365824"/>
                <a:gd name="connsiteY16" fmla="*/ 356319 h 365964"/>
                <a:gd name="connsiteX17" fmla="*/ 287089 w 365824"/>
                <a:gd name="connsiteY17" fmla="*/ 123212 h 365964"/>
                <a:gd name="connsiteX18" fmla="*/ 349708 w 365824"/>
                <a:gd name="connsiteY18" fmla="*/ 104929 h 365964"/>
                <a:gd name="connsiteX19" fmla="*/ 361591 w 365824"/>
                <a:gd name="connsiteY19" fmla="*/ 40482 h 36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5824" h="365964">
                  <a:moveTo>
                    <a:pt x="38898" y="341693"/>
                  </a:moveTo>
                  <a:cubicBezTo>
                    <a:pt x="35698" y="344893"/>
                    <a:pt x="31585" y="345807"/>
                    <a:pt x="27471" y="343978"/>
                  </a:cubicBezTo>
                  <a:cubicBezTo>
                    <a:pt x="23357" y="342150"/>
                    <a:pt x="21072" y="338494"/>
                    <a:pt x="21072" y="334380"/>
                  </a:cubicBezTo>
                  <a:cubicBezTo>
                    <a:pt x="21072" y="330266"/>
                    <a:pt x="23814" y="326153"/>
                    <a:pt x="27471" y="324781"/>
                  </a:cubicBezTo>
                  <a:cubicBezTo>
                    <a:pt x="31585" y="322953"/>
                    <a:pt x="35698" y="323867"/>
                    <a:pt x="38898" y="327067"/>
                  </a:cubicBezTo>
                  <a:cubicBezTo>
                    <a:pt x="43012" y="330723"/>
                    <a:pt x="43012" y="337579"/>
                    <a:pt x="38898" y="341693"/>
                  </a:cubicBezTo>
                  <a:close/>
                  <a:moveTo>
                    <a:pt x="361591" y="40482"/>
                  </a:moveTo>
                  <a:lnTo>
                    <a:pt x="324568" y="77505"/>
                  </a:lnTo>
                  <a:lnTo>
                    <a:pt x="295316" y="69735"/>
                  </a:lnTo>
                  <a:lnTo>
                    <a:pt x="288003" y="40939"/>
                  </a:lnTo>
                  <a:lnTo>
                    <a:pt x="325026" y="3916"/>
                  </a:lnTo>
                  <a:cubicBezTo>
                    <a:pt x="303086" y="-4311"/>
                    <a:pt x="278404" y="717"/>
                    <a:pt x="261035" y="16257"/>
                  </a:cubicBezTo>
                  <a:cubicBezTo>
                    <a:pt x="243667" y="32255"/>
                    <a:pt x="236810" y="56022"/>
                    <a:pt x="242752" y="78876"/>
                  </a:cubicBezTo>
                  <a:lnTo>
                    <a:pt x="9645" y="311983"/>
                  </a:lnTo>
                  <a:cubicBezTo>
                    <a:pt x="1418" y="319754"/>
                    <a:pt x="-1782" y="331637"/>
                    <a:pt x="961" y="342607"/>
                  </a:cubicBezTo>
                  <a:cubicBezTo>
                    <a:pt x="3703" y="353577"/>
                    <a:pt x="12388" y="362261"/>
                    <a:pt x="23357" y="365004"/>
                  </a:cubicBezTo>
                  <a:cubicBezTo>
                    <a:pt x="34327" y="367746"/>
                    <a:pt x="45754" y="364547"/>
                    <a:pt x="53981" y="356319"/>
                  </a:cubicBezTo>
                  <a:lnTo>
                    <a:pt x="287089" y="123212"/>
                  </a:lnTo>
                  <a:cubicBezTo>
                    <a:pt x="309942" y="129154"/>
                    <a:pt x="333710" y="122298"/>
                    <a:pt x="349708" y="104929"/>
                  </a:cubicBezTo>
                  <a:cubicBezTo>
                    <a:pt x="365248" y="87561"/>
                    <a:pt x="370276" y="62421"/>
                    <a:pt x="361591" y="40482"/>
                  </a:cubicBez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0" name="Полилиния: фигура 99">
              <a:extLst>
                <a:ext uri="{FF2B5EF4-FFF2-40B4-BE49-F238E27FC236}">
                  <a16:creationId xmlns:a16="http://schemas.microsoft.com/office/drawing/2014/main" id="{C06AB961-300D-4882-BFAC-0B54FF3A4BF8}"/>
                </a:ext>
              </a:extLst>
            </p:cNvPr>
            <p:cNvSpPr/>
            <p:nvPr/>
          </p:nvSpPr>
          <p:spPr>
            <a:xfrm>
              <a:off x="1533267" y="2444514"/>
              <a:ext cx="171460" cy="171650"/>
            </a:xfrm>
            <a:custGeom>
              <a:avLst/>
              <a:gdLst>
                <a:gd name="connsiteX0" fmla="*/ 165460 w 171460"/>
                <a:gd name="connsiteY0" fmla="*/ 117925 h 171650"/>
                <a:gd name="connsiteX1" fmla="*/ 47536 w 171460"/>
                <a:gd name="connsiteY1" fmla="*/ 0 h 171650"/>
                <a:gd name="connsiteX2" fmla="*/ 0 w 171460"/>
                <a:gd name="connsiteY2" fmla="*/ 47536 h 171650"/>
                <a:gd name="connsiteX3" fmla="*/ 114268 w 171460"/>
                <a:gd name="connsiteY3" fmla="*/ 161804 h 171650"/>
                <a:gd name="connsiteX4" fmla="*/ 118382 w 171460"/>
                <a:gd name="connsiteY4" fmla="*/ 165917 h 171650"/>
                <a:gd name="connsiteX5" fmla="*/ 118839 w 171460"/>
                <a:gd name="connsiteY5" fmla="*/ 165460 h 171650"/>
                <a:gd name="connsiteX6" fmla="*/ 161804 w 171460"/>
                <a:gd name="connsiteY6" fmla="*/ 161804 h 171650"/>
                <a:gd name="connsiteX7" fmla="*/ 165460 w 171460"/>
                <a:gd name="connsiteY7" fmla="*/ 117925 h 171650"/>
                <a:gd name="connsiteX8" fmla="*/ 165460 w 171460"/>
                <a:gd name="connsiteY8" fmla="*/ 117925 h 1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1460" h="171650">
                  <a:moveTo>
                    <a:pt x="165460" y="117925"/>
                  </a:moveTo>
                  <a:lnTo>
                    <a:pt x="47536" y="0"/>
                  </a:lnTo>
                  <a:lnTo>
                    <a:pt x="0" y="47536"/>
                  </a:lnTo>
                  <a:lnTo>
                    <a:pt x="114268" y="161804"/>
                  </a:lnTo>
                  <a:lnTo>
                    <a:pt x="118382" y="165917"/>
                  </a:lnTo>
                  <a:lnTo>
                    <a:pt x="118839" y="165460"/>
                  </a:lnTo>
                  <a:cubicBezTo>
                    <a:pt x="132094" y="175059"/>
                    <a:pt x="150377" y="173231"/>
                    <a:pt x="161804" y="161804"/>
                  </a:cubicBezTo>
                  <a:cubicBezTo>
                    <a:pt x="173231" y="149920"/>
                    <a:pt x="174602" y="131637"/>
                    <a:pt x="165460" y="117925"/>
                  </a:cubicBezTo>
                  <a:lnTo>
                    <a:pt x="165460" y="117925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1" name="Полилиния: фигура 100">
              <a:extLst>
                <a:ext uri="{FF2B5EF4-FFF2-40B4-BE49-F238E27FC236}">
                  <a16:creationId xmlns:a16="http://schemas.microsoft.com/office/drawing/2014/main" id="{2E328E68-2296-4316-977B-4AD8DE13E4F8}"/>
                </a:ext>
              </a:extLst>
            </p:cNvPr>
            <p:cNvSpPr/>
            <p:nvPr/>
          </p:nvSpPr>
          <p:spPr>
            <a:xfrm>
              <a:off x="1339011" y="2250258"/>
              <a:ext cx="154033" cy="154033"/>
            </a:xfrm>
            <a:custGeom>
              <a:avLst/>
              <a:gdLst>
                <a:gd name="connsiteX0" fmla="*/ 66733 w 154033"/>
                <a:gd name="connsiteY0" fmla="*/ 53935 h 154033"/>
                <a:gd name="connsiteX1" fmla="*/ 67190 w 154033"/>
                <a:gd name="connsiteY1" fmla="*/ 53478 h 154033"/>
                <a:gd name="connsiteX2" fmla="*/ 55306 w 154033"/>
                <a:gd name="connsiteY2" fmla="*/ 31538 h 154033"/>
                <a:gd name="connsiteX3" fmla="*/ 15998 w 154033"/>
                <a:gd name="connsiteY3" fmla="*/ 0 h 154033"/>
                <a:gd name="connsiteX4" fmla="*/ 0 w 154033"/>
                <a:gd name="connsiteY4" fmla="*/ 15998 h 154033"/>
                <a:gd name="connsiteX5" fmla="*/ 31538 w 154033"/>
                <a:gd name="connsiteY5" fmla="*/ 55306 h 154033"/>
                <a:gd name="connsiteX6" fmla="*/ 53478 w 154033"/>
                <a:gd name="connsiteY6" fmla="*/ 67190 h 154033"/>
                <a:gd name="connsiteX7" fmla="*/ 53935 w 154033"/>
                <a:gd name="connsiteY7" fmla="*/ 66733 h 154033"/>
                <a:gd name="connsiteX8" fmla="*/ 141236 w 154033"/>
                <a:gd name="connsiteY8" fmla="*/ 154034 h 154033"/>
                <a:gd name="connsiteX9" fmla="*/ 154034 w 154033"/>
                <a:gd name="connsiteY9" fmla="*/ 141236 h 154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4033" h="154033">
                  <a:moveTo>
                    <a:pt x="66733" y="53935"/>
                  </a:moveTo>
                  <a:lnTo>
                    <a:pt x="67190" y="53478"/>
                  </a:lnTo>
                  <a:lnTo>
                    <a:pt x="55306" y="31538"/>
                  </a:lnTo>
                  <a:lnTo>
                    <a:pt x="15998" y="0"/>
                  </a:lnTo>
                  <a:lnTo>
                    <a:pt x="0" y="15998"/>
                  </a:lnTo>
                  <a:lnTo>
                    <a:pt x="31538" y="55306"/>
                  </a:lnTo>
                  <a:lnTo>
                    <a:pt x="53478" y="67190"/>
                  </a:lnTo>
                  <a:lnTo>
                    <a:pt x="53935" y="66733"/>
                  </a:lnTo>
                  <a:lnTo>
                    <a:pt x="141236" y="154034"/>
                  </a:lnTo>
                  <a:lnTo>
                    <a:pt x="154034" y="141236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02" name="Рисунок 82" descr="Контрольный список">
            <a:extLst>
              <a:ext uri="{FF2B5EF4-FFF2-40B4-BE49-F238E27FC236}">
                <a16:creationId xmlns:a16="http://schemas.microsoft.com/office/drawing/2014/main" id="{A0DBA8CF-66E9-44AC-B772-560295DDF266}"/>
              </a:ext>
            </a:extLst>
          </p:cNvPr>
          <p:cNvGrpSpPr/>
          <p:nvPr/>
        </p:nvGrpSpPr>
        <p:grpSpPr>
          <a:xfrm>
            <a:off x="147914" y="5092355"/>
            <a:ext cx="283385" cy="365658"/>
            <a:chOff x="1530148" y="2400258"/>
            <a:chExt cx="283385" cy="365658"/>
          </a:xfrm>
          <a:solidFill>
            <a:srgbClr val="8E9699"/>
          </a:solidFill>
        </p:grpSpPr>
        <p:sp>
          <p:nvSpPr>
            <p:cNvPr id="103" name="Полилиния: фигура 102">
              <a:extLst>
                <a:ext uri="{FF2B5EF4-FFF2-40B4-BE49-F238E27FC236}">
                  <a16:creationId xmlns:a16="http://schemas.microsoft.com/office/drawing/2014/main" id="{5FE74F1A-966E-4FA7-800A-FC2323006732}"/>
                </a:ext>
              </a:extLst>
            </p:cNvPr>
            <p:cNvSpPr/>
            <p:nvPr/>
          </p:nvSpPr>
          <p:spPr>
            <a:xfrm>
              <a:off x="1530148" y="2400258"/>
              <a:ext cx="283385" cy="365658"/>
            </a:xfrm>
            <a:custGeom>
              <a:avLst/>
              <a:gdLst>
                <a:gd name="connsiteX0" fmla="*/ 27424 w 283385"/>
                <a:gd name="connsiteY0" fmla="*/ 27424 h 365658"/>
                <a:gd name="connsiteX1" fmla="*/ 255961 w 283385"/>
                <a:gd name="connsiteY1" fmla="*/ 27424 h 365658"/>
                <a:gd name="connsiteX2" fmla="*/ 255961 w 283385"/>
                <a:gd name="connsiteY2" fmla="*/ 338234 h 365658"/>
                <a:gd name="connsiteX3" fmla="*/ 27424 w 283385"/>
                <a:gd name="connsiteY3" fmla="*/ 338234 h 365658"/>
                <a:gd name="connsiteX4" fmla="*/ 27424 w 283385"/>
                <a:gd name="connsiteY4" fmla="*/ 27424 h 365658"/>
                <a:gd name="connsiteX5" fmla="*/ 0 w 283385"/>
                <a:gd name="connsiteY5" fmla="*/ 365658 h 365658"/>
                <a:gd name="connsiteX6" fmla="*/ 283385 w 283385"/>
                <a:gd name="connsiteY6" fmla="*/ 365658 h 365658"/>
                <a:gd name="connsiteX7" fmla="*/ 283385 w 283385"/>
                <a:gd name="connsiteY7" fmla="*/ 0 h 365658"/>
                <a:gd name="connsiteX8" fmla="*/ 0 w 283385"/>
                <a:gd name="connsiteY8" fmla="*/ 0 h 365658"/>
                <a:gd name="connsiteX9" fmla="*/ 0 w 283385"/>
                <a:gd name="connsiteY9" fmla="*/ 365658 h 365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3385" h="365658">
                  <a:moveTo>
                    <a:pt x="27424" y="27424"/>
                  </a:moveTo>
                  <a:lnTo>
                    <a:pt x="255961" y="27424"/>
                  </a:lnTo>
                  <a:lnTo>
                    <a:pt x="255961" y="338234"/>
                  </a:lnTo>
                  <a:lnTo>
                    <a:pt x="27424" y="338234"/>
                  </a:lnTo>
                  <a:lnTo>
                    <a:pt x="27424" y="27424"/>
                  </a:lnTo>
                  <a:close/>
                  <a:moveTo>
                    <a:pt x="0" y="365658"/>
                  </a:moveTo>
                  <a:lnTo>
                    <a:pt x="283385" y="365658"/>
                  </a:lnTo>
                  <a:lnTo>
                    <a:pt x="283385" y="0"/>
                  </a:lnTo>
                  <a:lnTo>
                    <a:pt x="0" y="0"/>
                  </a:lnTo>
                  <a:lnTo>
                    <a:pt x="0" y="365658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4" name="Полилиния: фигура 103">
              <a:extLst>
                <a:ext uri="{FF2B5EF4-FFF2-40B4-BE49-F238E27FC236}">
                  <a16:creationId xmlns:a16="http://schemas.microsoft.com/office/drawing/2014/main" id="{565264E5-4269-4B35-8F11-A0039DAE2A16}"/>
                </a:ext>
              </a:extLst>
            </p:cNvPr>
            <p:cNvSpPr/>
            <p:nvPr/>
          </p:nvSpPr>
          <p:spPr>
            <a:xfrm>
              <a:off x="1680982" y="2468819"/>
              <a:ext cx="77702" cy="18282"/>
            </a:xfrm>
            <a:custGeom>
              <a:avLst/>
              <a:gdLst>
                <a:gd name="connsiteX0" fmla="*/ 0 w 77702"/>
                <a:gd name="connsiteY0" fmla="*/ 0 h 18282"/>
                <a:gd name="connsiteX1" fmla="*/ 77702 w 77702"/>
                <a:gd name="connsiteY1" fmla="*/ 0 h 18282"/>
                <a:gd name="connsiteX2" fmla="*/ 77702 w 77702"/>
                <a:gd name="connsiteY2" fmla="*/ 18283 h 18282"/>
                <a:gd name="connsiteX3" fmla="*/ 0 w 77702"/>
                <a:gd name="connsiteY3" fmla="*/ 18283 h 1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702" h="18282">
                  <a:moveTo>
                    <a:pt x="0" y="0"/>
                  </a:moveTo>
                  <a:lnTo>
                    <a:pt x="77702" y="0"/>
                  </a:lnTo>
                  <a:lnTo>
                    <a:pt x="77702" y="18283"/>
                  </a:lnTo>
                  <a:lnTo>
                    <a:pt x="0" y="1828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5" name="Полилиния: фигура 104">
              <a:extLst>
                <a:ext uri="{FF2B5EF4-FFF2-40B4-BE49-F238E27FC236}">
                  <a16:creationId xmlns:a16="http://schemas.microsoft.com/office/drawing/2014/main" id="{A3DA3124-7F3C-4296-823B-D798D573837C}"/>
                </a:ext>
              </a:extLst>
            </p:cNvPr>
            <p:cNvSpPr/>
            <p:nvPr/>
          </p:nvSpPr>
          <p:spPr>
            <a:xfrm>
              <a:off x="1680982" y="2541951"/>
              <a:ext cx="77702" cy="18282"/>
            </a:xfrm>
            <a:custGeom>
              <a:avLst/>
              <a:gdLst>
                <a:gd name="connsiteX0" fmla="*/ 0 w 77702"/>
                <a:gd name="connsiteY0" fmla="*/ 0 h 18282"/>
                <a:gd name="connsiteX1" fmla="*/ 77702 w 77702"/>
                <a:gd name="connsiteY1" fmla="*/ 0 h 18282"/>
                <a:gd name="connsiteX2" fmla="*/ 77702 w 77702"/>
                <a:gd name="connsiteY2" fmla="*/ 18283 h 18282"/>
                <a:gd name="connsiteX3" fmla="*/ 0 w 77702"/>
                <a:gd name="connsiteY3" fmla="*/ 18283 h 1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702" h="18282">
                  <a:moveTo>
                    <a:pt x="0" y="0"/>
                  </a:moveTo>
                  <a:lnTo>
                    <a:pt x="77702" y="0"/>
                  </a:lnTo>
                  <a:lnTo>
                    <a:pt x="77702" y="18283"/>
                  </a:lnTo>
                  <a:lnTo>
                    <a:pt x="0" y="1828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6" name="Полилиния: фигура 105">
              <a:extLst>
                <a:ext uri="{FF2B5EF4-FFF2-40B4-BE49-F238E27FC236}">
                  <a16:creationId xmlns:a16="http://schemas.microsoft.com/office/drawing/2014/main" id="{F7129AD6-8C3C-4FA2-B49B-BDCA59002064}"/>
                </a:ext>
              </a:extLst>
            </p:cNvPr>
            <p:cNvSpPr/>
            <p:nvPr/>
          </p:nvSpPr>
          <p:spPr>
            <a:xfrm>
              <a:off x="1680982" y="2688214"/>
              <a:ext cx="77702" cy="18282"/>
            </a:xfrm>
            <a:custGeom>
              <a:avLst/>
              <a:gdLst>
                <a:gd name="connsiteX0" fmla="*/ 0 w 77702"/>
                <a:gd name="connsiteY0" fmla="*/ 0 h 18282"/>
                <a:gd name="connsiteX1" fmla="*/ 77702 w 77702"/>
                <a:gd name="connsiteY1" fmla="*/ 0 h 18282"/>
                <a:gd name="connsiteX2" fmla="*/ 77702 w 77702"/>
                <a:gd name="connsiteY2" fmla="*/ 18283 h 18282"/>
                <a:gd name="connsiteX3" fmla="*/ 0 w 77702"/>
                <a:gd name="connsiteY3" fmla="*/ 18283 h 1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702" h="18282">
                  <a:moveTo>
                    <a:pt x="0" y="0"/>
                  </a:moveTo>
                  <a:lnTo>
                    <a:pt x="77702" y="0"/>
                  </a:lnTo>
                  <a:lnTo>
                    <a:pt x="77702" y="18283"/>
                  </a:lnTo>
                  <a:lnTo>
                    <a:pt x="0" y="1828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7" name="Полилиния: фигура 106">
              <a:extLst>
                <a:ext uri="{FF2B5EF4-FFF2-40B4-BE49-F238E27FC236}">
                  <a16:creationId xmlns:a16="http://schemas.microsoft.com/office/drawing/2014/main" id="{89766156-DE13-48E8-BC8D-40A1D47A0A51}"/>
                </a:ext>
              </a:extLst>
            </p:cNvPr>
            <p:cNvSpPr/>
            <p:nvPr/>
          </p:nvSpPr>
          <p:spPr>
            <a:xfrm>
              <a:off x="1680982" y="2615083"/>
              <a:ext cx="77702" cy="18282"/>
            </a:xfrm>
            <a:custGeom>
              <a:avLst/>
              <a:gdLst>
                <a:gd name="connsiteX0" fmla="*/ 0 w 77702"/>
                <a:gd name="connsiteY0" fmla="*/ 0 h 18282"/>
                <a:gd name="connsiteX1" fmla="*/ 77702 w 77702"/>
                <a:gd name="connsiteY1" fmla="*/ 0 h 18282"/>
                <a:gd name="connsiteX2" fmla="*/ 77702 w 77702"/>
                <a:gd name="connsiteY2" fmla="*/ 18283 h 18282"/>
                <a:gd name="connsiteX3" fmla="*/ 0 w 77702"/>
                <a:gd name="connsiteY3" fmla="*/ 18283 h 1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702" h="18282">
                  <a:moveTo>
                    <a:pt x="0" y="0"/>
                  </a:moveTo>
                  <a:lnTo>
                    <a:pt x="77702" y="0"/>
                  </a:lnTo>
                  <a:lnTo>
                    <a:pt x="77702" y="18283"/>
                  </a:lnTo>
                  <a:lnTo>
                    <a:pt x="0" y="1828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8" name="Полилиния: фигура 107">
              <a:extLst>
                <a:ext uri="{FF2B5EF4-FFF2-40B4-BE49-F238E27FC236}">
                  <a16:creationId xmlns:a16="http://schemas.microsoft.com/office/drawing/2014/main" id="{7465A22B-8306-47DE-BB5E-F3484B4C903C}"/>
                </a:ext>
              </a:extLst>
            </p:cNvPr>
            <p:cNvSpPr/>
            <p:nvPr/>
          </p:nvSpPr>
          <p:spPr>
            <a:xfrm>
              <a:off x="1584997" y="2445966"/>
              <a:ext cx="67646" cy="55762"/>
            </a:xfrm>
            <a:custGeom>
              <a:avLst/>
              <a:gdLst>
                <a:gd name="connsiteX0" fmla="*/ 67647 w 67646"/>
                <a:gd name="connsiteY0" fmla="*/ 12798 h 55762"/>
                <a:gd name="connsiteX1" fmla="*/ 54849 w 67646"/>
                <a:gd name="connsiteY1" fmla="*/ 0 h 55762"/>
                <a:gd name="connsiteX2" fmla="*/ 24682 w 67646"/>
                <a:gd name="connsiteY2" fmla="*/ 30167 h 55762"/>
                <a:gd name="connsiteX3" fmla="*/ 12798 w 67646"/>
                <a:gd name="connsiteY3" fmla="*/ 18283 h 55762"/>
                <a:gd name="connsiteX4" fmla="*/ 0 w 67646"/>
                <a:gd name="connsiteY4" fmla="*/ 31081 h 55762"/>
                <a:gd name="connsiteX5" fmla="*/ 24682 w 67646"/>
                <a:gd name="connsiteY5" fmla="*/ 55763 h 55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646" h="55762">
                  <a:moveTo>
                    <a:pt x="67647" y="12798"/>
                  </a:moveTo>
                  <a:lnTo>
                    <a:pt x="54849" y="0"/>
                  </a:lnTo>
                  <a:lnTo>
                    <a:pt x="24682" y="30167"/>
                  </a:lnTo>
                  <a:lnTo>
                    <a:pt x="12798" y="18283"/>
                  </a:lnTo>
                  <a:lnTo>
                    <a:pt x="0" y="31081"/>
                  </a:lnTo>
                  <a:lnTo>
                    <a:pt x="24682" y="5576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9" name="Полилиния: фигура 108">
              <a:extLst>
                <a:ext uri="{FF2B5EF4-FFF2-40B4-BE49-F238E27FC236}">
                  <a16:creationId xmlns:a16="http://schemas.microsoft.com/office/drawing/2014/main" id="{9D877BD6-806E-4067-84D2-8D8103F82955}"/>
                </a:ext>
              </a:extLst>
            </p:cNvPr>
            <p:cNvSpPr/>
            <p:nvPr/>
          </p:nvSpPr>
          <p:spPr>
            <a:xfrm>
              <a:off x="1584997" y="2519097"/>
              <a:ext cx="67646" cy="55762"/>
            </a:xfrm>
            <a:custGeom>
              <a:avLst/>
              <a:gdLst>
                <a:gd name="connsiteX0" fmla="*/ 67647 w 67646"/>
                <a:gd name="connsiteY0" fmla="*/ 12798 h 55762"/>
                <a:gd name="connsiteX1" fmla="*/ 54849 w 67646"/>
                <a:gd name="connsiteY1" fmla="*/ 0 h 55762"/>
                <a:gd name="connsiteX2" fmla="*/ 24682 w 67646"/>
                <a:gd name="connsiteY2" fmla="*/ 30167 h 55762"/>
                <a:gd name="connsiteX3" fmla="*/ 12798 w 67646"/>
                <a:gd name="connsiteY3" fmla="*/ 18283 h 55762"/>
                <a:gd name="connsiteX4" fmla="*/ 0 w 67646"/>
                <a:gd name="connsiteY4" fmla="*/ 31081 h 55762"/>
                <a:gd name="connsiteX5" fmla="*/ 24682 w 67646"/>
                <a:gd name="connsiteY5" fmla="*/ 55763 h 55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646" h="55762">
                  <a:moveTo>
                    <a:pt x="67647" y="12798"/>
                  </a:moveTo>
                  <a:lnTo>
                    <a:pt x="54849" y="0"/>
                  </a:lnTo>
                  <a:lnTo>
                    <a:pt x="24682" y="30167"/>
                  </a:lnTo>
                  <a:lnTo>
                    <a:pt x="12798" y="18283"/>
                  </a:lnTo>
                  <a:lnTo>
                    <a:pt x="0" y="31081"/>
                  </a:lnTo>
                  <a:lnTo>
                    <a:pt x="24682" y="5576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0" name="Полилиния: фигура 109">
              <a:extLst>
                <a:ext uri="{FF2B5EF4-FFF2-40B4-BE49-F238E27FC236}">
                  <a16:creationId xmlns:a16="http://schemas.microsoft.com/office/drawing/2014/main" id="{09AF136D-86AD-42BF-A024-2BB01804FBDF}"/>
                </a:ext>
              </a:extLst>
            </p:cNvPr>
            <p:cNvSpPr/>
            <p:nvPr/>
          </p:nvSpPr>
          <p:spPr>
            <a:xfrm>
              <a:off x="1584997" y="2592229"/>
              <a:ext cx="67646" cy="55762"/>
            </a:xfrm>
            <a:custGeom>
              <a:avLst/>
              <a:gdLst>
                <a:gd name="connsiteX0" fmla="*/ 67647 w 67646"/>
                <a:gd name="connsiteY0" fmla="*/ 12798 h 55762"/>
                <a:gd name="connsiteX1" fmla="*/ 54849 w 67646"/>
                <a:gd name="connsiteY1" fmla="*/ 0 h 55762"/>
                <a:gd name="connsiteX2" fmla="*/ 24682 w 67646"/>
                <a:gd name="connsiteY2" fmla="*/ 30167 h 55762"/>
                <a:gd name="connsiteX3" fmla="*/ 12798 w 67646"/>
                <a:gd name="connsiteY3" fmla="*/ 18283 h 55762"/>
                <a:gd name="connsiteX4" fmla="*/ 0 w 67646"/>
                <a:gd name="connsiteY4" fmla="*/ 31081 h 55762"/>
                <a:gd name="connsiteX5" fmla="*/ 24682 w 67646"/>
                <a:gd name="connsiteY5" fmla="*/ 55763 h 55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646" h="55762">
                  <a:moveTo>
                    <a:pt x="67647" y="12798"/>
                  </a:moveTo>
                  <a:lnTo>
                    <a:pt x="54849" y="0"/>
                  </a:lnTo>
                  <a:lnTo>
                    <a:pt x="24682" y="30167"/>
                  </a:lnTo>
                  <a:lnTo>
                    <a:pt x="12798" y="18283"/>
                  </a:lnTo>
                  <a:lnTo>
                    <a:pt x="0" y="31081"/>
                  </a:lnTo>
                  <a:lnTo>
                    <a:pt x="24682" y="5576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1" name="Полилиния: фигура 110">
              <a:extLst>
                <a:ext uri="{FF2B5EF4-FFF2-40B4-BE49-F238E27FC236}">
                  <a16:creationId xmlns:a16="http://schemas.microsoft.com/office/drawing/2014/main" id="{E611D0D4-81B7-4DC0-A1C2-E7B5C5DA4686}"/>
                </a:ext>
              </a:extLst>
            </p:cNvPr>
            <p:cNvSpPr/>
            <p:nvPr/>
          </p:nvSpPr>
          <p:spPr>
            <a:xfrm>
              <a:off x="1584997" y="2664446"/>
              <a:ext cx="67646" cy="55762"/>
            </a:xfrm>
            <a:custGeom>
              <a:avLst/>
              <a:gdLst>
                <a:gd name="connsiteX0" fmla="*/ 67647 w 67646"/>
                <a:gd name="connsiteY0" fmla="*/ 12798 h 55762"/>
                <a:gd name="connsiteX1" fmla="*/ 54849 w 67646"/>
                <a:gd name="connsiteY1" fmla="*/ 0 h 55762"/>
                <a:gd name="connsiteX2" fmla="*/ 24682 w 67646"/>
                <a:gd name="connsiteY2" fmla="*/ 30167 h 55762"/>
                <a:gd name="connsiteX3" fmla="*/ 12798 w 67646"/>
                <a:gd name="connsiteY3" fmla="*/ 18283 h 55762"/>
                <a:gd name="connsiteX4" fmla="*/ 0 w 67646"/>
                <a:gd name="connsiteY4" fmla="*/ 31081 h 55762"/>
                <a:gd name="connsiteX5" fmla="*/ 24682 w 67646"/>
                <a:gd name="connsiteY5" fmla="*/ 55763 h 55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646" h="55762">
                  <a:moveTo>
                    <a:pt x="67647" y="12798"/>
                  </a:moveTo>
                  <a:lnTo>
                    <a:pt x="54849" y="0"/>
                  </a:lnTo>
                  <a:lnTo>
                    <a:pt x="24682" y="30167"/>
                  </a:lnTo>
                  <a:lnTo>
                    <a:pt x="12798" y="18283"/>
                  </a:lnTo>
                  <a:lnTo>
                    <a:pt x="0" y="31081"/>
                  </a:lnTo>
                  <a:lnTo>
                    <a:pt x="24682" y="5576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12" name="Рисунок 84" descr="Документ">
            <a:extLst>
              <a:ext uri="{FF2B5EF4-FFF2-40B4-BE49-F238E27FC236}">
                <a16:creationId xmlns:a16="http://schemas.microsoft.com/office/drawing/2014/main" id="{EC911393-3B68-4D23-8894-94BFE0E5CE32}"/>
              </a:ext>
            </a:extLst>
          </p:cNvPr>
          <p:cNvGrpSpPr/>
          <p:nvPr/>
        </p:nvGrpSpPr>
        <p:grpSpPr>
          <a:xfrm flipH="1">
            <a:off x="58099" y="4467099"/>
            <a:ext cx="438790" cy="438790"/>
            <a:chOff x="1602446" y="2513693"/>
            <a:chExt cx="438790" cy="438790"/>
          </a:xfrm>
          <a:solidFill>
            <a:srgbClr val="8E9699"/>
          </a:solidFill>
        </p:grpSpPr>
        <p:sp>
          <p:nvSpPr>
            <p:cNvPr id="113" name="Полилиния: фигура 112">
              <a:extLst>
                <a:ext uri="{FF2B5EF4-FFF2-40B4-BE49-F238E27FC236}">
                  <a16:creationId xmlns:a16="http://schemas.microsoft.com/office/drawing/2014/main" id="{5244806A-51FD-434E-B913-C311B0215702}"/>
                </a:ext>
              </a:extLst>
            </p:cNvPr>
            <p:cNvSpPr/>
            <p:nvPr/>
          </p:nvSpPr>
          <p:spPr>
            <a:xfrm>
              <a:off x="1680148" y="2550258"/>
              <a:ext cx="283385" cy="365658"/>
            </a:xfrm>
            <a:custGeom>
              <a:avLst/>
              <a:gdLst>
                <a:gd name="connsiteX0" fmla="*/ 27424 w 283385"/>
                <a:gd name="connsiteY0" fmla="*/ 338234 h 365658"/>
                <a:gd name="connsiteX1" fmla="*/ 27424 w 283385"/>
                <a:gd name="connsiteY1" fmla="*/ 27424 h 365658"/>
                <a:gd name="connsiteX2" fmla="*/ 141693 w 283385"/>
                <a:gd name="connsiteY2" fmla="*/ 27424 h 365658"/>
                <a:gd name="connsiteX3" fmla="*/ 141693 w 283385"/>
                <a:gd name="connsiteY3" fmla="*/ 123410 h 365658"/>
                <a:gd name="connsiteX4" fmla="*/ 255961 w 283385"/>
                <a:gd name="connsiteY4" fmla="*/ 123410 h 365658"/>
                <a:gd name="connsiteX5" fmla="*/ 255961 w 283385"/>
                <a:gd name="connsiteY5" fmla="*/ 338234 h 365658"/>
                <a:gd name="connsiteX6" fmla="*/ 27424 w 283385"/>
                <a:gd name="connsiteY6" fmla="*/ 338234 h 365658"/>
                <a:gd name="connsiteX7" fmla="*/ 169117 w 283385"/>
                <a:gd name="connsiteY7" fmla="*/ 38851 h 365658"/>
                <a:gd name="connsiteX8" fmla="*/ 226251 w 283385"/>
                <a:gd name="connsiteY8" fmla="*/ 95985 h 365658"/>
                <a:gd name="connsiteX9" fmla="*/ 169117 w 283385"/>
                <a:gd name="connsiteY9" fmla="*/ 95985 h 365658"/>
                <a:gd name="connsiteX10" fmla="*/ 169117 w 283385"/>
                <a:gd name="connsiteY10" fmla="*/ 38851 h 365658"/>
                <a:gd name="connsiteX11" fmla="*/ 169117 w 283385"/>
                <a:gd name="connsiteY11" fmla="*/ 0 h 365658"/>
                <a:gd name="connsiteX12" fmla="*/ 0 w 283385"/>
                <a:gd name="connsiteY12" fmla="*/ 0 h 365658"/>
                <a:gd name="connsiteX13" fmla="*/ 0 w 283385"/>
                <a:gd name="connsiteY13" fmla="*/ 365658 h 365658"/>
                <a:gd name="connsiteX14" fmla="*/ 283385 w 283385"/>
                <a:gd name="connsiteY14" fmla="*/ 365658 h 365658"/>
                <a:gd name="connsiteX15" fmla="*/ 283385 w 283385"/>
                <a:gd name="connsiteY15" fmla="*/ 100556 h 365658"/>
                <a:gd name="connsiteX16" fmla="*/ 169117 w 283385"/>
                <a:gd name="connsiteY16" fmla="*/ 0 h 365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3385" h="365658">
                  <a:moveTo>
                    <a:pt x="27424" y="338234"/>
                  </a:moveTo>
                  <a:lnTo>
                    <a:pt x="27424" y="27424"/>
                  </a:lnTo>
                  <a:lnTo>
                    <a:pt x="141693" y="27424"/>
                  </a:lnTo>
                  <a:lnTo>
                    <a:pt x="141693" y="123410"/>
                  </a:lnTo>
                  <a:lnTo>
                    <a:pt x="255961" y="123410"/>
                  </a:lnTo>
                  <a:lnTo>
                    <a:pt x="255961" y="338234"/>
                  </a:lnTo>
                  <a:lnTo>
                    <a:pt x="27424" y="338234"/>
                  </a:lnTo>
                  <a:close/>
                  <a:moveTo>
                    <a:pt x="169117" y="38851"/>
                  </a:moveTo>
                  <a:lnTo>
                    <a:pt x="226251" y="95985"/>
                  </a:lnTo>
                  <a:lnTo>
                    <a:pt x="169117" y="95985"/>
                  </a:lnTo>
                  <a:lnTo>
                    <a:pt x="169117" y="38851"/>
                  </a:lnTo>
                  <a:close/>
                  <a:moveTo>
                    <a:pt x="169117" y="0"/>
                  </a:moveTo>
                  <a:lnTo>
                    <a:pt x="0" y="0"/>
                  </a:lnTo>
                  <a:lnTo>
                    <a:pt x="0" y="365658"/>
                  </a:lnTo>
                  <a:lnTo>
                    <a:pt x="283385" y="365658"/>
                  </a:lnTo>
                  <a:lnTo>
                    <a:pt x="283385" y="100556"/>
                  </a:lnTo>
                  <a:lnTo>
                    <a:pt x="169117" y="0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4" name="Полилиния: фигура 113">
              <a:extLst>
                <a:ext uri="{FF2B5EF4-FFF2-40B4-BE49-F238E27FC236}">
                  <a16:creationId xmlns:a16="http://schemas.microsoft.com/office/drawing/2014/main" id="{B79562D2-5A7E-4639-80D1-38BB208AB6F3}"/>
                </a:ext>
              </a:extLst>
            </p:cNvPr>
            <p:cNvSpPr/>
            <p:nvPr/>
          </p:nvSpPr>
          <p:spPr>
            <a:xfrm>
              <a:off x="1734997" y="2719375"/>
              <a:ext cx="173687" cy="18282"/>
            </a:xfrm>
            <a:custGeom>
              <a:avLst/>
              <a:gdLst>
                <a:gd name="connsiteX0" fmla="*/ 0 w 173687"/>
                <a:gd name="connsiteY0" fmla="*/ 0 h 18282"/>
                <a:gd name="connsiteX1" fmla="*/ 173688 w 173687"/>
                <a:gd name="connsiteY1" fmla="*/ 0 h 18282"/>
                <a:gd name="connsiteX2" fmla="*/ 173688 w 173687"/>
                <a:gd name="connsiteY2" fmla="*/ 18283 h 18282"/>
                <a:gd name="connsiteX3" fmla="*/ 0 w 173687"/>
                <a:gd name="connsiteY3" fmla="*/ 18283 h 1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3687" h="18282">
                  <a:moveTo>
                    <a:pt x="0" y="0"/>
                  </a:moveTo>
                  <a:lnTo>
                    <a:pt x="173688" y="0"/>
                  </a:lnTo>
                  <a:lnTo>
                    <a:pt x="173688" y="18283"/>
                  </a:lnTo>
                  <a:lnTo>
                    <a:pt x="0" y="1828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5" name="Полилиния: фигура 114">
              <a:extLst>
                <a:ext uri="{FF2B5EF4-FFF2-40B4-BE49-F238E27FC236}">
                  <a16:creationId xmlns:a16="http://schemas.microsoft.com/office/drawing/2014/main" id="{EDD3852A-EAC4-4354-9FE1-0722633729CB}"/>
                </a:ext>
              </a:extLst>
            </p:cNvPr>
            <p:cNvSpPr/>
            <p:nvPr/>
          </p:nvSpPr>
          <p:spPr>
            <a:xfrm>
              <a:off x="1734997" y="2682809"/>
              <a:ext cx="59419" cy="18282"/>
            </a:xfrm>
            <a:custGeom>
              <a:avLst/>
              <a:gdLst>
                <a:gd name="connsiteX0" fmla="*/ 0 w 59419"/>
                <a:gd name="connsiteY0" fmla="*/ 0 h 18282"/>
                <a:gd name="connsiteX1" fmla="*/ 59419 w 59419"/>
                <a:gd name="connsiteY1" fmla="*/ 0 h 18282"/>
                <a:gd name="connsiteX2" fmla="*/ 59419 w 59419"/>
                <a:gd name="connsiteY2" fmla="*/ 18283 h 18282"/>
                <a:gd name="connsiteX3" fmla="*/ 0 w 59419"/>
                <a:gd name="connsiteY3" fmla="*/ 18283 h 1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419" h="18282">
                  <a:moveTo>
                    <a:pt x="0" y="0"/>
                  </a:moveTo>
                  <a:lnTo>
                    <a:pt x="59419" y="0"/>
                  </a:lnTo>
                  <a:lnTo>
                    <a:pt x="59419" y="18283"/>
                  </a:lnTo>
                  <a:lnTo>
                    <a:pt x="0" y="1828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6" name="Полилиния: фигура 115">
              <a:extLst>
                <a:ext uri="{FF2B5EF4-FFF2-40B4-BE49-F238E27FC236}">
                  <a16:creationId xmlns:a16="http://schemas.microsoft.com/office/drawing/2014/main" id="{2C6F8471-B5FA-43CB-8975-E9E35D57ACFE}"/>
                </a:ext>
              </a:extLst>
            </p:cNvPr>
            <p:cNvSpPr/>
            <p:nvPr/>
          </p:nvSpPr>
          <p:spPr>
            <a:xfrm>
              <a:off x="1734997" y="2755941"/>
              <a:ext cx="173687" cy="18282"/>
            </a:xfrm>
            <a:custGeom>
              <a:avLst/>
              <a:gdLst>
                <a:gd name="connsiteX0" fmla="*/ 0 w 173687"/>
                <a:gd name="connsiteY0" fmla="*/ 0 h 18282"/>
                <a:gd name="connsiteX1" fmla="*/ 173688 w 173687"/>
                <a:gd name="connsiteY1" fmla="*/ 0 h 18282"/>
                <a:gd name="connsiteX2" fmla="*/ 173688 w 173687"/>
                <a:gd name="connsiteY2" fmla="*/ 18283 h 18282"/>
                <a:gd name="connsiteX3" fmla="*/ 0 w 173687"/>
                <a:gd name="connsiteY3" fmla="*/ 18283 h 1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3687" h="18282">
                  <a:moveTo>
                    <a:pt x="0" y="0"/>
                  </a:moveTo>
                  <a:lnTo>
                    <a:pt x="173688" y="0"/>
                  </a:lnTo>
                  <a:lnTo>
                    <a:pt x="173688" y="18283"/>
                  </a:lnTo>
                  <a:lnTo>
                    <a:pt x="0" y="1828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7" name="Полилиния: фигура 116">
              <a:extLst>
                <a:ext uri="{FF2B5EF4-FFF2-40B4-BE49-F238E27FC236}">
                  <a16:creationId xmlns:a16="http://schemas.microsoft.com/office/drawing/2014/main" id="{BCD35E48-BE75-4191-8B92-A5A5D1807063}"/>
                </a:ext>
              </a:extLst>
            </p:cNvPr>
            <p:cNvSpPr/>
            <p:nvPr/>
          </p:nvSpPr>
          <p:spPr>
            <a:xfrm>
              <a:off x="1734997" y="2792507"/>
              <a:ext cx="173687" cy="18282"/>
            </a:xfrm>
            <a:custGeom>
              <a:avLst/>
              <a:gdLst>
                <a:gd name="connsiteX0" fmla="*/ 0 w 173687"/>
                <a:gd name="connsiteY0" fmla="*/ 0 h 18282"/>
                <a:gd name="connsiteX1" fmla="*/ 173688 w 173687"/>
                <a:gd name="connsiteY1" fmla="*/ 0 h 18282"/>
                <a:gd name="connsiteX2" fmla="*/ 173688 w 173687"/>
                <a:gd name="connsiteY2" fmla="*/ 18283 h 18282"/>
                <a:gd name="connsiteX3" fmla="*/ 0 w 173687"/>
                <a:gd name="connsiteY3" fmla="*/ 18283 h 1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3687" h="18282">
                  <a:moveTo>
                    <a:pt x="0" y="0"/>
                  </a:moveTo>
                  <a:lnTo>
                    <a:pt x="173688" y="0"/>
                  </a:lnTo>
                  <a:lnTo>
                    <a:pt x="173688" y="18283"/>
                  </a:lnTo>
                  <a:lnTo>
                    <a:pt x="0" y="1828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8" name="Полилиния: фигура 117">
              <a:extLst>
                <a:ext uri="{FF2B5EF4-FFF2-40B4-BE49-F238E27FC236}">
                  <a16:creationId xmlns:a16="http://schemas.microsoft.com/office/drawing/2014/main" id="{B321199A-43FE-4A34-8D15-B60F76F591A4}"/>
                </a:ext>
              </a:extLst>
            </p:cNvPr>
            <p:cNvSpPr/>
            <p:nvPr/>
          </p:nvSpPr>
          <p:spPr>
            <a:xfrm>
              <a:off x="1734997" y="2829073"/>
              <a:ext cx="173687" cy="18282"/>
            </a:xfrm>
            <a:custGeom>
              <a:avLst/>
              <a:gdLst>
                <a:gd name="connsiteX0" fmla="*/ 0 w 173687"/>
                <a:gd name="connsiteY0" fmla="*/ 0 h 18282"/>
                <a:gd name="connsiteX1" fmla="*/ 173688 w 173687"/>
                <a:gd name="connsiteY1" fmla="*/ 0 h 18282"/>
                <a:gd name="connsiteX2" fmla="*/ 173688 w 173687"/>
                <a:gd name="connsiteY2" fmla="*/ 18283 h 18282"/>
                <a:gd name="connsiteX3" fmla="*/ 0 w 173687"/>
                <a:gd name="connsiteY3" fmla="*/ 18283 h 1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3687" h="18282">
                  <a:moveTo>
                    <a:pt x="0" y="0"/>
                  </a:moveTo>
                  <a:lnTo>
                    <a:pt x="173688" y="0"/>
                  </a:lnTo>
                  <a:lnTo>
                    <a:pt x="173688" y="18283"/>
                  </a:lnTo>
                  <a:lnTo>
                    <a:pt x="0" y="18283"/>
                  </a:lnTo>
                  <a:close/>
                </a:path>
              </a:pathLst>
            </a:custGeom>
            <a:grpFill/>
            <a:ln w="45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4731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 9">
            <a:extLst>
              <a:ext uri="{FF2B5EF4-FFF2-40B4-BE49-F238E27FC236}">
                <a16:creationId xmlns:a16="http://schemas.microsoft.com/office/drawing/2014/main" id="{B400A56B-FE20-4AEA-8991-2DDFBD0B839C}"/>
              </a:ext>
            </a:extLst>
          </p:cNvPr>
          <p:cNvSpPr>
            <a:spLocks/>
          </p:cNvSpPr>
          <p:nvPr/>
        </p:nvSpPr>
        <p:spPr bwMode="auto">
          <a:xfrm>
            <a:off x="4547337" y="5006121"/>
            <a:ext cx="2177025" cy="1775053"/>
          </a:xfrm>
          <a:custGeom>
            <a:avLst/>
            <a:gdLst>
              <a:gd name="T0" fmla="*/ 969 w 1031"/>
              <a:gd name="T1" fmla="*/ 628 h 1031"/>
              <a:gd name="T2" fmla="*/ 628 w 1031"/>
              <a:gd name="T3" fmla="*/ 969 h 1031"/>
              <a:gd name="T4" fmla="*/ 403 w 1031"/>
              <a:gd name="T5" fmla="*/ 969 h 1031"/>
              <a:gd name="T6" fmla="*/ 62 w 1031"/>
              <a:gd name="T7" fmla="*/ 628 h 1031"/>
              <a:gd name="T8" fmla="*/ 62 w 1031"/>
              <a:gd name="T9" fmla="*/ 403 h 1031"/>
              <a:gd name="T10" fmla="*/ 403 w 1031"/>
              <a:gd name="T11" fmla="*/ 62 h 1031"/>
              <a:gd name="T12" fmla="*/ 628 w 1031"/>
              <a:gd name="T13" fmla="*/ 62 h 1031"/>
              <a:gd name="T14" fmla="*/ 969 w 1031"/>
              <a:gd name="T15" fmla="*/ 403 h 1031"/>
              <a:gd name="T16" fmla="*/ 969 w 1031"/>
              <a:gd name="T17" fmla="*/ 628 h 1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31" h="1031">
                <a:moveTo>
                  <a:pt x="969" y="628"/>
                </a:moveTo>
                <a:cubicBezTo>
                  <a:pt x="628" y="969"/>
                  <a:pt x="628" y="969"/>
                  <a:pt x="628" y="969"/>
                </a:cubicBezTo>
                <a:cubicBezTo>
                  <a:pt x="566" y="1031"/>
                  <a:pt x="465" y="1031"/>
                  <a:pt x="403" y="969"/>
                </a:cubicBezTo>
                <a:cubicBezTo>
                  <a:pt x="62" y="628"/>
                  <a:pt x="62" y="628"/>
                  <a:pt x="62" y="628"/>
                </a:cubicBezTo>
                <a:cubicBezTo>
                  <a:pt x="0" y="566"/>
                  <a:pt x="0" y="465"/>
                  <a:pt x="62" y="403"/>
                </a:cubicBezTo>
                <a:cubicBezTo>
                  <a:pt x="403" y="62"/>
                  <a:pt x="403" y="62"/>
                  <a:pt x="403" y="62"/>
                </a:cubicBezTo>
                <a:cubicBezTo>
                  <a:pt x="465" y="0"/>
                  <a:pt x="566" y="0"/>
                  <a:pt x="628" y="62"/>
                </a:cubicBezTo>
                <a:cubicBezTo>
                  <a:pt x="969" y="403"/>
                  <a:pt x="969" y="403"/>
                  <a:pt x="969" y="403"/>
                </a:cubicBezTo>
                <a:cubicBezTo>
                  <a:pt x="1031" y="465"/>
                  <a:pt x="1031" y="566"/>
                  <a:pt x="969" y="628"/>
                </a:cubicBezTo>
                <a:close/>
              </a:path>
            </a:pathLst>
          </a:custGeom>
          <a:solidFill>
            <a:srgbClr val="ABD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813DEEE-265F-4D3D-A988-E0CA3E5B9A9F}"/>
              </a:ext>
            </a:extLst>
          </p:cNvPr>
          <p:cNvSpPr txBox="1"/>
          <p:nvPr/>
        </p:nvSpPr>
        <p:spPr>
          <a:xfrm>
            <a:off x="709687" y="164580"/>
            <a:ext cx="10772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Требования к снижению объёмов </a:t>
            </a:r>
          </a:p>
          <a:p>
            <a:pPr algn="ctr"/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потребления ТЭР и воды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0F615E8-1267-42F3-BD89-E4F65B87CCEC}"/>
              </a:ext>
            </a:extLst>
          </p:cNvPr>
          <p:cNvCxnSpPr>
            <a:cxnSpLocks/>
          </p:cNvCxnSpPr>
          <p:nvPr/>
        </p:nvCxnSpPr>
        <p:spPr>
          <a:xfrm>
            <a:off x="1597981" y="1364909"/>
            <a:ext cx="9011525" cy="0"/>
          </a:xfrm>
          <a:prstGeom prst="line">
            <a:avLst/>
          </a:prstGeom>
          <a:ln w="38100">
            <a:solidFill>
              <a:srgbClr val="747F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ubtitle 2">
            <a:extLst>
              <a:ext uri="{FF2B5EF4-FFF2-40B4-BE49-F238E27FC236}">
                <a16:creationId xmlns:a16="http://schemas.microsoft.com/office/drawing/2014/main" id="{72B86C64-9107-4BBF-92CE-A930D626069A}"/>
              </a:ext>
            </a:extLst>
          </p:cNvPr>
          <p:cNvSpPr txBox="1">
            <a:spLocks/>
          </p:cNvSpPr>
          <p:nvPr/>
        </p:nvSpPr>
        <p:spPr>
          <a:xfrm>
            <a:off x="4714872" y="5515383"/>
            <a:ext cx="1841954" cy="986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Заключение </a:t>
            </a:r>
            <a:r>
              <a:rPr lang="ru-RU" sz="1400" dirty="0" err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энергосервисных</a:t>
            </a:r>
            <a:r>
              <a:rPr lang="ru-RU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 контрактов</a:t>
            </a:r>
            <a:endParaRPr lang="en-US" sz="1400" dirty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BEF7BD5A-4F4A-4AD3-872B-C0B162EC80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71" y="1512692"/>
            <a:ext cx="3603903" cy="5257564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66C486D4-BA3D-4BB8-AACE-2E26A405DD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571" y="1544917"/>
            <a:ext cx="4312299" cy="2040642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D180B3EA-8888-410E-B940-643C3A080F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570" y="3684899"/>
            <a:ext cx="4312299" cy="1405348"/>
          </a:xfrm>
          <a:prstGeom prst="rect">
            <a:avLst/>
          </a:prstGeom>
        </p:spPr>
      </p:pic>
      <p:sp>
        <p:nvSpPr>
          <p:cNvPr id="41" name="Freeform 9">
            <a:extLst>
              <a:ext uri="{FF2B5EF4-FFF2-40B4-BE49-F238E27FC236}">
                <a16:creationId xmlns:a16="http://schemas.microsoft.com/office/drawing/2014/main" id="{72A6C2A7-2934-4149-810E-A7A61C1CD4FC}"/>
              </a:ext>
            </a:extLst>
          </p:cNvPr>
          <p:cNvSpPr>
            <a:spLocks/>
          </p:cNvSpPr>
          <p:nvPr/>
        </p:nvSpPr>
        <p:spPr bwMode="auto">
          <a:xfrm>
            <a:off x="4547338" y="1488217"/>
            <a:ext cx="2177025" cy="1775053"/>
          </a:xfrm>
          <a:custGeom>
            <a:avLst/>
            <a:gdLst>
              <a:gd name="T0" fmla="*/ 969 w 1031"/>
              <a:gd name="T1" fmla="*/ 628 h 1031"/>
              <a:gd name="T2" fmla="*/ 628 w 1031"/>
              <a:gd name="T3" fmla="*/ 969 h 1031"/>
              <a:gd name="T4" fmla="*/ 403 w 1031"/>
              <a:gd name="T5" fmla="*/ 969 h 1031"/>
              <a:gd name="T6" fmla="*/ 62 w 1031"/>
              <a:gd name="T7" fmla="*/ 628 h 1031"/>
              <a:gd name="T8" fmla="*/ 62 w 1031"/>
              <a:gd name="T9" fmla="*/ 403 h 1031"/>
              <a:gd name="T10" fmla="*/ 403 w 1031"/>
              <a:gd name="T11" fmla="*/ 62 h 1031"/>
              <a:gd name="T12" fmla="*/ 628 w 1031"/>
              <a:gd name="T13" fmla="*/ 62 h 1031"/>
              <a:gd name="T14" fmla="*/ 969 w 1031"/>
              <a:gd name="T15" fmla="*/ 403 h 1031"/>
              <a:gd name="T16" fmla="*/ 969 w 1031"/>
              <a:gd name="T17" fmla="*/ 628 h 1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31" h="1031">
                <a:moveTo>
                  <a:pt x="969" y="628"/>
                </a:moveTo>
                <a:cubicBezTo>
                  <a:pt x="628" y="969"/>
                  <a:pt x="628" y="969"/>
                  <a:pt x="628" y="969"/>
                </a:cubicBezTo>
                <a:cubicBezTo>
                  <a:pt x="566" y="1031"/>
                  <a:pt x="465" y="1031"/>
                  <a:pt x="403" y="969"/>
                </a:cubicBezTo>
                <a:cubicBezTo>
                  <a:pt x="62" y="628"/>
                  <a:pt x="62" y="628"/>
                  <a:pt x="62" y="628"/>
                </a:cubicBezTo>
                <a:cubicBezTo>
                  <a:pt x="0" y="566"/>
                  <a:pt x="0" y="465"/>
                  <a:pt x="62" y="403"/>
                </a:cubicBezTo>
                <a:cubicBezTo>
                  <a:pt x="403" y="62"/>
                  <a:pt x="403" y="62"/>
                  <a:pt x="403" y="62"/>
                </a:cubicBezTo>
                <a:cubicBezTo>
                  <a:pt x="465" y="0"/>
                  <a:pt x="566" y="0"/>
                  <a:pt x="628" y="62"/>
                </a:cubicBezTo>
                <a:cubicBezTo>
                  <a:pt x="969" y="403"/>
                  <a:pt x="969" y="403"/>
                  <a:pt x="969" y="403"/>
                </a:cubicBezTo>
                <a:cubicBezTo>
                  <a:pt x="1031" y="465"/>
                  <a:pt x="1031" y="566"/>
                  <a:pt x="969" y="628"/>
                </a:cubicBezTo>
                <a:close/>
              </a:path>
            </a:pathLst>
          </a:custGeom>
          <a:solidFill>
            <a:srgbClr val="ABD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48CCF399-3C60-40AA-A801-1E6892196B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570" y="5189587"/>
            <a:ext cx="4302674" cy="1328342"/>
          </a:xfrm>
          <a:prstGeom prst="rect">
            <a:avLst/>
          </a:prstGeom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606F181A-BF3D-4CDA-A626-2D734FF5C234}"/>
              </a:ext>
            </a:extLst>
          </p:cNvPr>
          <p:cNvSpPr txBox="1">
            <a:spLocks/>
          </p:cNvSpPr>
          <p:nvPr/>
        </p:nvSpPr>
        <p:spPr>
          <a:xfrm>
            <a:off x="4634102" y="1854128"/>
            <a:ext cx="2003498" cy="13423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Установление целевого уровня снижения объемов </a:t>
            </a:r>
            <a:br>
              <a:rPr lang="ru-RU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ru-RU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потребления ТЭР и воды</a:t>
            </a:r>
          </a:p>
        </p:txBody>
      </p:sp>
      <p:sp>
        <p:nvSpPr>
          <p:cNvPr id="46" name="Freeform 9">
            <a:extLst>
              <a:ext uri="{FF2B5EF4-FFF2-40B4-BE49-F238E27FC236}">
                <a16:creationId xmlns:a16="http://schemas.microsoft.com/office/drawing/2014/main" id="{00DBC778-0EEB-4D74-86EA-6F67FB498673}"/>
              </a:ext>
            </a:extLst>
          </p:cNvPr>
          <p:cNvSpPr>
            <a:spLocks/>
          </p:cNvSpPr>
          <p:nvPr/>
        </p:nvSpPr>
        <p:spPr bwMode="auto">
          <a:xfrm>
            <a:off x="4547337" y="3231068"/>
            <a:ext cx="2177025" cy="1775053"/>
          </a:xfrm>
          <a:custGeom>
            <a:avLst/>
            <a:gdLst>
              <a:gd name="T0" fmla="*/ 969 w 1031"/>
              <a:gd name="T1" fmla="*/ 628 h 1031"/>
              <a:gd name="T2" fmla="*/ 628 w 1031"/>
              <a:gd name="T3" fmla="*/ 969 h 1031"/>
              <a:gd name="T4" fmla="*/ 403 w 1031"/>
              <a:gd name="T5" fmla="*/ 969 h 1031"/>
              <a:gd name="T6" fmla="*/ 62 w 1031"/>
              <a:gd name="T7" fmla="*/ 628 h 1031"/>
              <a:gd name="T8" fmla="*/ 62 w 1031"/>
              <a:gd name="T9" fmla="*/ 403 h 1031"/>
              <a:gd name="T10" fmla="*/ 403 w 1031"/>
              <a:gd name="T11" fmla="*/ 62 h 1031"/>
              <a:gd name="T12" fmla="*/ 628 w 1031"/>
              <a:gd name="T13" fmla="*/ 62 h 1031"/>
              <a:gd name="T14" fmla="*/ 969 w 1031"/>
              <a:gd name="T15" fmla="*/ 403 h 1031"/>
              <a:gd name="T16" fmla="*/ 969 w 1031"/>
              <a:gd name="T17" fmla="*/ 628 h 1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31" h="1031">
                <a:moveTo>
                  <a:pt x="969" y="628"/>
                </a:moveTo>
                <a:cubicBezTo>
                  <a:pt x="628" y="969"/>
                  <a:pt x="628" y="969"/>
                  <a:pt x="628" y="969"/>
                </a:cubicBezTo>
                <a:cubicBezTo>
                  <a:pt x="566" y="1031"/>
                  <a:pt x="465" y="1031"/>
                  <a:pt x="403" y="969"/>
                </a:cubicBezTo>
                <a:cubicBezTo>
                  <a:pt x="62" y="628"/>
                  <a:pt x="62" y="628"/>
                  <a:pt x="62" y="628"/>
                </a:cubicBezTo>
                <a:cubicBezTo>
                  <a:pt x="0" y="566"/>
                  <a:pt x="0" y="465"/>
                  <a:pt x="62" y="403"/>
                </a:cubicBezTo>
                <a:cubicBezTo>
                  <a:pt x="403" y="62"/>
                  <a:pt x="403" y="62"/>
                  <a:pt x="403" y="62"/>
                </a:cubicBezTo>
                <a:cubicBezTo>
                  <a:pt x="465" y="0"/>
                  <a:pt x="566" y="0"/>
                  <a:pt x="628" y="62"/>
                </a:cubicBezTo>
                <a:cubicBezTo>
                  <a:pt x="969" y="403"/>
                  <a:pt x="969" y="403"/>
                  <a:pt x="969" y="403"/>
                </a:cubicBezTo>
                <a:cubicBezTo>
                  <a:pt x="1031" y="465"/>
                  <a:pt x="1031" y="566"/>
                  <a:pt x="969" y="628"/>
                </a:cubicBezTo>
                <a:close/>
              </a:path>
            </a:pathLst>
          </a:custGeom>
          <a:solidFill>
            <a:srgbClr val="ABD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E8B5AD3-A42B-4359-B062-CCFFC9A1F42A}"/>
              </a:ext>
            </a:extLst>
          </p:cNvPr>
          <p:cNvSpPr txBox="1">
            <a:spLocks/>
          </p:cNvSpPr>
          <p:nvPr/>
        </p:nvSpPr>
        <p:spPr>
          <a:xfrm>
            <a:off x="4634100" y="3629181"/>
            <a:ext cx="2003498" cy="11296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Разработка или корректировка программ энергосбережения</a:t>
            </a:r>
          </a:p>
        </p:txBody>
      </p:sp>
    </p:spTree>
    <p:extLst>
      <p:ext uri="{BB962C8B-B14F-4D97-AF65-F5344CB8AC3E}">
        <p14:creationId xmlns:p14="http://schemas.microsoft.com/office/powerpoint/2010/main" val="30626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Magnifying glass">
            <a:extLst>
              <a:ext uri="{FF2B5EF4-FFF2-40B4-BE49-F238E27FC236}">
                <a16:creationId xmlns:a16="http://schemas.microsoft.com/office/drawing/2014/main" id="{2AF96391-7A48-4AB2-85AA-792A225F69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39804" y="6083502"/>
            <a:ext cx="568705" cy="568705"/>
          </a:xfrm>
          <a:prstGeom prst="rect">
            <a:avLst/>
          </a:prstGeom>
        </p:spPr>
      </p:pic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02467B27-30FE-405E-B083-16DBC4C14BDD}"/>
              </a:ext>
            </a:extLst>
          </p:cNvPr>
          <p:cNvSpPr txBox="1">
            <a:spLocks/>
          </p:cNvSpPr>
          <p:nvPr/>
        </p:nvSpPr>
        <p:spPr>
          <a:xfrm>
            <a:off x="1634757" y="1562299"/>
            <a:ext cx="9513534" cy="9442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60"/>
              </a:lnSpc>
              <a:buNone/>
            </a:pPr>
            <a:r>
              <a:rPr lang="ru-RU" altLang="ja-JP" sz="1400" b="1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Постановление Правительства РФ от 18.08.2016 № 636</a:t>
            </a: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«О требованиях к условиям </a:t>
            </a:r>
            <a:r>
              <a:rPr lang="ru-RU" altLang="ja-JP" sz="1400" dirty="0" err="1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энергосервисного</a:t>
            </a: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договора (контракта) и об особенностях определения начальной максимальной цены </a:t>
            </a:r>
            <a:r>
              <a:rPr lang="ru-RU" altLang="ja-JP" sz="1400" dirty="0" err="1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энергосервисного</a:t>
            </a: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договора (контракта) (цены лота)»</a:t>
            </a:r>
          </a:p>
          <a:p>
            <a:pPr>
              <a:lnSpc>
                <a:spcPts val="2160"/>
              </a:lnSpc>
            </a:pPr>
            <a:endParaRPr lang="en-US" sz="1400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BC0E74-5E9F-4031-BA94-7762F7BDF371}"/>
              </a:ext>
            </a:extLst>
          </p:cNvPr>
          <p:cNvSpPr txBox="1"/>
          <p:nvPr/>
        </p:nvSpPr>
        <p:spPr>
          <a:xfrm>
            <a:off x="692727" y="213722"/>
            <a:ext cx="10815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Нормативное регулирование </a:t>
            </a:r>
            <a:r>
              <a:rPr lang="ru-RU" sz="3600" dirty="0" err="1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энергосервисной</a:t>
            </a:r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</a:p>
          <a:p>
            <a:pPr algn="ctr"/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деятельности в бюджетной сфере</a:t>
            </a:r>
            <a:endParaRPr lang="en-US" sz="3600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ED2C7EB-61DB-4D5C-8E96-7CD33F07E8F6}"/>
              </a:ext>
            </a:extLst>
          </p:cNvPr>
          <p:cNvCxnSpPr>
            <a:cxnSpLocks/>
          </p:cNvCxnSpPr>
          <p:nvPr/>
        </p:nvCxnSpPr>
        <p:spPr>
          <a:xfrm>
            <a:off x="1071418" y="1414051"/>
            <a:ext cx="10076873" cy="0"/>
          </a:xfrm>
          <a:prstGeom prst="line">
            <a:avLst/>
          </a:prstGeom>
          <a:ln w="38100">
            <a:solidFill>
              <a:srgbClr val="747F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232D2160-0E85-4EC0-8649-83F67D9AB9D1}"/>
              </a:ext>
            </a:extLst>
          </p:cNvPr>
          <p:cNvSpPr txBox="1">
            <a:spLocks/>
          </p:cNvSpPr>
          <p:nvPr/>
        </p:nvSpPr>
        <p:spPr>
          <a:xfrm>
            <a:off x="1634756" y="2536082"/>
            <a:ext cx="9513533" cy="7909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60"/>
              </a:lnSpc>
              <a:buNone/>
            </a:pP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Федеральный закон от 05.04.2013 № 44-ФЗ «О контрактной системе в сфере закупок товаров, работ, услуг для обеспечения государственных и муниципальных нужд» </a:t>
            </a:r>
            <a:r>
              <a:rPr lang="ru-RU" altLang="ja-JP" sz="1400" b="1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(ст. 108)</a:t>
            </a:r>
          </a:p>
        </p:txBody>
      </p:sp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73F3C425-200C-40A7-BF8B-48C87847A664}"/>
              </a:ext>
            </a:extLst>
          </p:cNvPr>
          <p:cNvSpPr txBox="1">
            <a:spLocks/>
          </p:cNvSpPr>
          <p:nvPr/>
        </p:nvSpPr>
        <p:spPr>
          <a:xfrm>
            <a:off x="1634756" y="3427650"/>
            <a:ext cx="9513533" cy="5216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60"/>
              </a:lnSpc>
              <a:buNone/>
            </a:pP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Бюджетный Кодекс Российской Федерации </a:t>
            </a:r>
            <a:r>
              <a:rPr lang="ru-RU" altLang="ja-JP" sz="1400" b="1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(ст. 72)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649C56EF-6650-4F91-8EBD-E4667BEF66ED}"/>
              </a:ext>
            </a:extLst>
          </p:cNvPr>
          <p:cNvSpPr txBox="1">
            <a:spLocks/>
          </p:cNvSpPr>
          <p:nvPr/>
        </p:nvSpPr>
        <p:spPr>
          <a:xfrm>
            <a:off x="1634755" y="3996355"/>
            <a:ext cx="9513533" cy="98522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60"/>
              </a:lnSpc>
              <a:buNone/>
            </a:pPr>
            <a:r>
              <a:rPr lang="ru-RU" altLang="ja-JP" sz="1400" b="1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Федеральный закон от 23.11.2009 № 261-ФЗ</a:t>
            </a: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«Об энергосбережении и о повышении энергетической </a:t>
            </a:r>
            <a:r>
              <a:rPr lang="ru-RU" altLang="ja-JP" sz="16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эффективности</a:t>
            </a: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и о внесении изменений в отдельные законодательные акты Российской Федерации» (ст. 19)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B5A0FF61-FCB9-4264-B7D2-7F374609CC62}"/>
              </a:ext>
            </a:extLst>
          </p:cNvPr>
          <p:cNvSpPr txBox="1">
            <a:spLocks/>
          </p:cNvSpPr>
          <p:nvPr/>
        </p:nvSpPr>
        <p:spPr>
          <a:xfrm>
            <a:off x="1634755" y="4885331"/>
            <a:ext cx="9513533" cy="11059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60"/>
              </a:lnSpc>
              <a:buNone/>
            </a:pP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Приказ от 4 февраля 2016 года № 67 «Об утверждении методики определения расчетно-измерительным способом объема потребления энергетического ресурса в натуральном выражении для реализации мероприятий, направленных на энергосбережение и повышение энергетической эффективности»</a:t>
            </a:r>
          </a:p>
        </p:txBody>
      </p:sp>
      <p:pic>
        <p:nvPicPr>
          <p:cNvPr id="34" name="Рисунок 33" descr="Документ">
            <a:extLst>
              <a:ext uri="{FF2B5EF4-FFF2-40B4-BE49-F238E27FC236}">
                <a16:creationId xmlns:a16="http://schemas.microsoft.com/office/drawing/2014/main" id="{1B25EB48-C99B-46A8-A191-271BB1AEA0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1418" y="1742336"/>
            <a:ext cx="568705" cy="568705"/>
          </a:xfrm>
          <a:prstGeom prst="rect">
            <a:avLst/>
          </a:prstGeom>
        </p:spPr>
      </p:pic>
      <p:pic>
        <p:nvPicPr>
          <p:cNvPr id="36" name="Рисунок 35" descr="Документ">
            <a:extLst>
              <a:ext uri="{FF2B5EF4-FFF2-40B4-BE49-F238E27FC236}">
                <a16:creationId xmlns:a16="http://schemas.microsoft.com/office/drawing/2014/main" id="{080B7456-B4F0-4165-821B-3B94E01C11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1418" y="2590042"/>
            <a:ext cx="568705" cy="568705"/>
          </a:xfrm>
          <a:prstGeom prst="rect">
            <a:avLst/>
          </a:prstGeom>
        </p:spPr>
      </p:pic>
      <p:pic>
        <p:nvPicPr>
          <p:cNvPr id="38" name="Рисунок 37" descr="Документ">
            <a:extLst>
              <a:ext uri="{FF2B5EF4-FFF2-40B4-BE49-F238E27FC236}">
                <a16:creationId xmlns:a16="http://schemas.microsoft.com/office/drawing/2014/main" id="{3BFEA5BF-7C6A-4860-97C2-F03D40D5FC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1418" y="3356560"/>
            <a:ext cx="568705" cy="568705"/>
          </a:xfrm>
          <a:prstGeom prst="rect">
            <a:avLst/>
          </a:prstGeom>
        </p:spPr>
      </p:pic>
      <p:pic>
        <p:nvPicPr>
          <p:cNvPr id="40" name="Рисунок 39" descr="Документ">
            <a:extLst>
              <a:ext uri="{FF2B5EF4-FFF2-40B4-BE49-F238E27FC236}">
                <a16:creationId xmlns:a16="http://schemas.microsoft.com/office/drawing/2014/main" id="{69F5BEDB-4B75-49DA-ABC8-6872756F5D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1418" y="4156232"/>
            <a:ext cx="568705" cy="568705"/>
          </a:xfrm>
          <a:prstGeom prst="rect">
            <a:avLst/>
          </a:prstGeom>
        </p:spPr>
      </p:pic>
      <p:pic>
        <p:nvPicPr>
          <p:cNvPr id="42" name="Рисунок 41" descr="Документ">
            <a:extLst>
              <a:ext uri="{FF2B5EF4-FFF2-40B4-BE49-F238E27FC236}">
                <a16:creationId xmlns:a16="http://schemas.microsoft.com/office/drawing/2014/main" id="{1604B940-F5D9-4645-AD4A-B913B57921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052" y="4955904"/>
            <a:ext cx="568705" cy="568705"/>
          </a:xfrm>
          <a:prstGeom prst="rect">
            <a:avLst/>
          </a:prstGeom>
        </p:spPr>
      </p:pic>
      <p:sp>
        <p:nvSpPr>
          <p:cNvPr id="44" name="Text Placeholder 6">
            <a:extLst>
              <a:ext uri="{FF2B5EF4-FFF2-40B4-BE49-F238E27FC236}">
                <a16:creationId xmlns:a16="http://schemas.microsoft.com/office/drawing/2014/main" id="{8A072E4A-7F4F-4121-8A92-BB074D332EEB}"/>
              </a:ext>
            </a:extLst>
          </p:cNvPr>
          <p:cNvSpPr txBox="1">
            <a:spLocks/>
          </p:cNvSpPr>
          <p:nvPr/>
        </p:nvSpPr>
        <p:spPr>
          <a:xfrm>
            <a:off x="2735857" y="5870558"/>
            <a:ext cx="8624257" cy="8738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60"/>
              </a:lnSpc>
              <a:buNone/>
            </a:pPr>
            <a:r>
              <a:rPr lang="ru-RU" altLang="ja-JP" sz="1200" i="1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Перечень нормативных актов в сфере энергосбережения и повышения энергетической эффективности, размещен на сайте Национального центра энергоэффективности» (</a:t>
            </a:r>
            <a:r>
              <a:rPr lang="ru-RU" altLang="ja-JP" sz="1200" b="1" i="1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http://ncee.ru/zakonodatelstvo</a:t>
            </a:r>
            <a:r>
              <a:rPr lang="ru-RU" altLang="ja-JP" sz="1200" i="1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) в разделе ЗАКОНОДАТЕЛЬСТВО.</a:t>
            </a:r>
          </a:p>
        </p:txBody>
      </p:sp>
    </p:spTree>
    <p:extLst>
      <p:ext uri="{BB962C8B-B14F-4D97-AF65-F5344CB8AC3E}">
        <p14:creationId xmlns:p14="http://schemas.microsoft.com/office/powerpoint/2010/main" val="361255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D97AF2E2-622E-4414-89FF-5711591423B9}"/>
              </a:ext>
            </a:extLst>
          </p:cNvPr>
          <p:cNvSpPr txBox="1"/>
          <p:nvPr/>
        </p:nvSpPr>
        <p:spPr>
          <a:xfrm>
            <a:off x="2945291" y="299840"/>
            <a:ext cx="6301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Практика реализации ЭСК</a:t>
            </a:r>
            <a:endParaRPr lang="en-US" sz="3600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8" name="Straight Connector 27">
            <a:extLst>
              <a:ext uri="{FF2B5EF4-FFF2-40B4-BE49-F238E27FC236}">
                <a16:creationId xmlns:a16="http://schemas.microsoft.com/office/drawing/2014/main" id="{694C0840-D5D4-4ECA-8DE9-F14313181568}"/>
              </a:ext>
            </a:extLst>
          </p:cNvPr>
          <p:cNvCxnSpPr>
            <a:cxnSpLocks/>
          </p:cNvCxnSpPr>
          <p:nvPr/>
        </p:nvCxnSpPr>
        <p:spPr>
          <a:xfrm>
            <a:off x="3223491" y="946171"/>
            <a:ext cx="5809673" cy="0"/>
          </a:xfrm>
          <a:prstGeom prst="line">
            <a:avLst/>
          </a:prstGeom>
          <a:ln w="38100">
            <a:solidFill>
              <a:srgbClr val="747F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ubtitle 2">
            <a:extLst>
              <a:ext uri="{FF2B5EF4-FFF2-40B4-BE49-F238E27FC236}">
                <a16:creationId xmlns:a16="http://schemas.microsoft.com/office/drawing/2014/main" id="{E67870D3-9EA7-462A-9E21-BF7871F74D06}"/>
              </a:ext>
            </a:extLst>
          </p:cNvPr>
          <p:cNvSpPr txBox="1">
            <a:spLocks/>
          </p:cNvSpPr>
          <p:nvPr/>
        </p:nvSpPr>
        <p:spPr>
          <a:xfrm>
            <a:off x="681660" y="1364060"/>
            <a:ext cx="5383191" cy="347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Динамика заключенный ЭСК</a:t>
            </a:r>
            <a:endParaRPr lang="en-US" b="1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2373F97-2305-4096-B46F-536308AE0300}"/>
              </a:ext>
            </a:extLst>
          </p:cNvPr>
          <p:cNvSpPr txBox="1">
            <a:spLocks/>
          </p:cNvSpPr>
          <p:nvPr/>
        </p:nvSpPr>
        <p:spPr>
          <a:xfrm>
            <a:off x="6617739" y="1319746"/>
            <a:ext cx="5529234" cy="7590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ЭСК по видам энергосберегающих мероприятий</a:t>
            </a:r>
            <a:endParaRPr lang="en-US" b="1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graphicFrame>
        <p:nvGraphicFramePr>
          <p:cNvPr id="23" name="Диаграмма 22">
            <a:extLst>
              <a:ext uri="{FF2B5EF4-FFF2-40B4-BE49-F238E27FC236}">
                <a16:creationId xmlns:a16="http://schemas.microsoft.com/office/drawing/2014/main" id="{6F6631B6-7330-494C-A48D-48A990C101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3541349"/>
              </p:ext>
            </p:extLst>
          </p:nvPr>
        </p:nvGraphicFramePr>
        <p:xfrm>
          <a:off x="545090" y="1859973"/>
          <a:ext cx="5356801" cy="3366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Диаграмма 25">
            <a:extLst>
              <a:ext uri="{FF2B5EF4-FFF2-40B4-BE49-F238E27FC236}">
                <a16:creationId xmlns:a16="http://schemas.microsoft.com/office/drawing/2014/main" id="{FAC3CACB-6E27-4F9C-A214-EB22D5BBAD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6992452"/>
              </p:ext>
            </p:extLst>
          </p:nvPr>
        </p:nvGraphicFramePr>
        <p:xfrm>
          <a:off x="6507096" y="1859973"/>
          <a:ext cx="5643750" cy="4005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Овал 26">
            <a:extLst>
              <a:ext uri="{FF2B5EF4-FFF2-40B4-BE49-F238E27FC236}">
                <a16:creationId xmlns:a16="http://schemas.microsoft.com/office/drawing/2014/main" id="{D1CABB71-DDA4-4282-8D9B-9A6C8BDDDFD2}"/>
              </a:ext>
            </a:extLst>
          </p:cNvPr>
          <p:cNvSpPr/>
          <p:nvPr/>
        </p:nvSpPr>
        <p:spPr>
          <a:xfrm>
            <a:off x="8641773" y="2854723"/>
            <a:ext cx="477982" cy="4468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b="1" dirty="0"/>
              <a:t>11</a:t>
            </a:r>
          </a:p>
        </p:txBody>
      </p:sp>
      <p:graphicFrame>
        <p:nvGraphicFramePr>
          <p:cNvPr id="44" name="Chart 4">
            <a:extLst>
              <a:ext uri="{FF2B5EF4-FFF2-40B4-BE49-F238E27FC236}">
                <a16:creationId xmlns:a16="http://schemas.microsoft.com/office/drawing/2014/main" id="{9326C297-EBED-4454-A60C-AA07B82B73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4315387"/>
              </p:ext>
            </p:extLst>
          </p:nvPr>
        </p:nvGraphicFramePr>
        <p:xfrm>
          <a:off x="-654" y="5080193"/>
          <a:ext cx="1629877" cy="1255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6" name="TextBox 1">
            <a:extLst>
              <a:ext uri="{FF2B5EF4-FFF2-40B4-BE49-F238E27FC236}">
                <a16:creationId xmlns:a16="http://schemas.microsoft.com/office/drawing/2014/main" id="{223F0B2B-0058-4E4D-98B0-45FCB45C94FC}"/>
              </a:ext>
            </a:extLst>
          </p:cNvPr>
          <p:cNvSpPr txBox="1"/>
          <p:nvPr/>
        </p:nvSpPr>
        <p:spPr>
          <a:xfrm>
            <a:off x="108431" y="5342066"/>
            <a:ext cx="1411706" cy="8021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dirty="0">
                <a:solidFill>
                  <a:srgbClr val="747F8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83</a:t>
            </a:r>
            <a:endParaRPr lang="en-US" sz="3600" dirty="0">
              <a:solidFill>
                <a:srgbClr val="747F83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F9584634-CA69-4E0E-BD4A-2E3F5D38B48A}"/>
              </a:ext>
            </a:extLst>
          </p:cNvPr>
          <p:cNvSpPr txBox="1">
            <a:spLocks/>
          </p:cNvSpPr>
          <p:nvPr/>
        </p:nvSpPr>
        <p:spPr>
          <a:xfrm>
            <a:off x="-363543" y="6303587"/>
            <a:ext cx="2355654" cy="525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Всего ЭСК</a:t>
            </a:r>
            <a:endParaRPr lang="en-US" sz="2000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52" name="TextBox 1">
            <a:extLst>
              <a:ext uri="{FF2B5EF4-FFF2-40B4-BE49-F238E27FC236}">
                <a16:creationId xmlns:a16="http://schemas.microsoft.com/office/drawing/2014/main" id="{7829C443-9E25-40F1-8E29-AAAA72D58CC9}"/>
              </a:ext>
            </a:extLst>
          </p:cNvPr>
          <p:cNvSpPr txBox="1"/>
          <p:nvPr/>
        </p:nvSpPr>
        <p:spPr>
          <a:xfrm>
            <a:off x="2217309" y="5391684"/>
            <a:ext cx="392566" cy="656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dirty="0">
                <a:solidFill>
                  <a:srgbClr val="747F8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4</a:t>
            </a:r>
            <a:endParaRPr lang="en-US" sz="3600" dirty="0">
              <a:solidFill>
                <a:srgbClr val="747F83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2F775589-092E-4F33-B507-7F61B6AFDD70}"/>
              </a:ext>
            </a:extLst>
          </p:cNvPr>
          <p:cNvSpPr txBox="1">
            <a:spLocks/>
          </p:cNvSpPr>
          <p:nvPr/>
        </p:nvSpPr>
        <p:spPr>
          <a:xfrm>
            <a:off x="1430314" y="6211494"/>
            <a:ext cx="1973425" cy="829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Расторгнуто ЭСК</a:t>
            </a:r>
            <a:endParaRPr lang="en-US" sz="2000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56" name="Freeform 7">
            <a:extLst>
              <a:ext uri="{FF2B5EF4-FFF2-40B4-BE49-F238E27FC236}">
                <a16:creationId xmlns:a16="http://schemas.microsoft.com/office/drawing/2014/main" id="{169603BB-5232-490B-87CC-26C7F80B354F}"/>
              </a:ext>
            </a:extLst>
          </p:cNvPr>
          <p:cNvSpPr>
            <a:spLocks/>
          </p:cNvSpPr>
          <p:nvPr/>
        </p:nvSpPr>
        <p:spPr bwMode="auto">
          <a:xfrm rot="5400000">
            <a:off x="3549572" y="5242210"/>
            <a:ext cx="921122" cy="991495"/>
          </a:xfrm>
          <a:custGeom>
            <a:avLst/>
            <a:gdLst>
              <a:gd name="T0" fmla="*/ 2024 w 4000"/>
              <a:gd name="T1" fmla="*/ 4000 h 4000"/>
              <a:gd name="T2" fmla="*/ 3800 w 4000"/>
              <a:gd name="T3" fmla="*/ 2200 h 4000"/>
              <a:gd name="T4" fmla="*/ 2000 w 4000"/>
              <a:gd name="T5" fmla="*/ 400 h 4000"/>
              <a:gd name="T6" fmla="*/ 200 w 4000"/>
              <a:gd name="T7" fmla="*/ 2200 h 4000"/>
              <a:gd name="T8" fmla="*/ 1977 w 4000"/>
              <a:gd name="T9" fmla="*/ 4000 h 4000"/>
              <a:gd name="T10" fmla="*/ 0 w 4000"/>
              <a:gd name="T11" fmla="*/ 2000 h 4000"/>
              <a:gd name="T12" fmla="*/ 2000 w 4000"/>
              <a:gd name="T13" fmla="*/ 0 h 4000"/>
              <a:gd name="T14" fmla="*/ 4000 w 4000"/>
              <a:gd name="T15" fmla="*/ 2000 h 4000"/>
              <a:gd name="T16" fmla="*/ 2024 w 4000"/>
              <a:gd name="T17" fmla="*/ 4000 h 4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0" h="4000">
                <a:moveTo>
                  <a:pt x="2024" y="4000"/>
                </a:moveTo>
                <a:cubicBezTo>
                  <a:pt x="3007" y="3987"/>
                  <a:pt x="3800" y="3186"/>
                  <a:pt x="3800" y="2200"/>
                </a:cubicBezTo>
                <a:cubicBezTo>
                  <a:pt x="3800" y="1206"/>
                  <a:pt x="2994" y="400"/>
                  <a:pt x="2000" y="400"/>
                </a:cubicBezTo>
                <a:cubicBezTo>
                  <a:pt x="1006" y="400"/>
                  <a:pt x="200" y="1206"/>
                  <a:pt x="200" y="2200"/>
                </a:cubicBezTo>
                <a:cubicBezTo>
                  <a:pt x="200" y="3186"/>
                  <a:pt x="994" y="3987"/>
                  <a:pt x="1977" y="4000"/>
                </a:cubicBezTo>
                <a:cubicBezTo>
                  <a:pt x="883" y="3987"/>
                  <a:pt x="0" y="3096"/>
                  <a:pt x="0" y="2000"/>
                </a:cubicBezTo>
                <a:cubicBezTo>
                  <a:pt x="0" y="895"/>
                  <a:pt x="896" y="0"/>
                  <a:pt x="2000" y="0"/>
                </a:cubicBezTo>
                <a:cubicBezTo>
                  <a:pt x="3105" y="0"/>
                  <a:pt x="4000" y="895"/>
                  <a:pt x="4000" y="2000"/>
                </a:cubicBezTo>
                <a:cubicBezTo>
                  <a:pt x="4000" y="3096"/>
                  <a:pt x="3117" y="3987"/>
                  <a:pt x="2024" y="4000"/>
                </a:cubicBezTo>
                <a:close/>
              </a:path>
            </a:pathLst>
          </a:custGeom>
          <a:gradFill>
            <a:gsLst>
              <a:gs pos="65000">
                <a:srgbClr val="B6AF9D"/>
              </a:gs>
              <a:gs pos="30000">
                <a:srgbClr val="949494"/>
              </a:gs>
              <a:gs pos="0">
                <a:srgbClr val="747F83"/>
              </a:gs>
              <a:gs pos="100000">
                <a:srgbClr val="D6CFB5"/>
              </a:gs>
            </a:gsLst>
            <a:lin ang="1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B152D31C-F71F-43A8-95FC-7F465BDBE7FB}"/>
              </a:ext>
            </a:extLst>
          </p:cNvPr>
          <p:cNvSpPr txBox="1">
            <a:spLocks/>
          </p:cNvSpPr>
          <p:nvPr/>
        </p:nvSpPr>
        <p:spPr>
          <a:xfrm>
            <a:off x="2702776" y="6310381"/>
            <a:ext cx="2355654" cy="3476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На торгах</a:t>
            </a:r>
            <a:endParaRPr lang="en-US" sz="2000" b="1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60" name="TextBox 1">
            <a:extLst>
              <a:ext uri="{FF2B5EF4-FFF2-40B4-BE49-F238E27FC236}">
                <a16:creationId xmlns:a16="http://schemas.microsoft.com/office/drawing/2014/main" id="{366E4FAB-8915-4D46-B670-CC51DB9EAADE}"/>
              </a:ext>
            </a:extLst>
          </p:cNvPr>
          <p:cNvSpPr txBox="1"/>
          <p:nvPr/>
        </p:nvSpPr>
        <p:spPr>
          <a:xfrm>
            <a:off x="3266774" y="5418065"/>
            <a:ext cx="1411706" cy="8021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dirty="0">
                <a:solidFill>
                  <a:srgbClr val="747F8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18</a:t>
            </a:r>
            <a:endParaRPr lang="en-US" sz="3600" dirty="0">
              <a:solidFill>
                <a:srgbClr val="747F83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62" name="Freeform 7">
            <a:extLst>
              <a:ext uri="{FF2B5EF4-FFF2-40B4-BE49-F238E27FC236}">
                <a16:creationId xmlns:a16="http://schemas.microsoft.com/office/drawing/2014/main" id="{37BA33E2-8569-4DB6-A6BB-C9F153465DF3}"/>
              </a:ext>
            </a:extLst>
          </p:cNvPr>
          <p:cNvSpPr>
            <a:spLocks/>
          </p:cNvSpPr>
          <p:nvPr/>
        </p:nvSpPr>
        <p:spPr bwMode="auto">
          <a:xfrm rot="5400000">
            <a:off x="5224343" y="5212391"/>
            <a:ext cx="921122" cy="991495"/>
          </a:xfrm>
          <a:custGeom>
            <a:avLst/>
            <a:gdLst>
              <a:gd name="T0" fmla="*/ 2024 w 4000"/>
              <a:gd name="T1" fmla="*/ 4000 h 4000"/>
              <a:gd name="T2" fmla="*/ 3800 w 4000"/>
              <a:gd name="T3" fmla="*/ 2200 h 4000"/>
              <a:gd name="T4" fmla="*/ 2000 w 4000"/>
              <a:gd name="T5" fmla="*/ 400 h 4000"/>
              <a:gd name="T6" fmla="*/ 200 w 4000"/>
              <a:gd name="T7" fmla="*/ 2200 h 4000"/>
              <a:gd name="T8" fmla="*/ 1977 w 4000"/>
              <a:gd name="T9" fmla="*/ 4000 h 4000"/>
              <a:gd name="T10" fmla="*/ 0 w 4000"/>
              <a:gd name="T11" fmla="*/ 2000 h 4000"/>
              <a:gd name="T12" fmla="*/ 2000 w 4000"/>
              <a:gd name="T13" fmla="*/ 0 h 4000"/>
              <a:gd name="T14" fmla="*/ 4000 w 4000"/>
              <a:gd name="T15" fmla="*/ 2000 h 4000"/>
              <a:gd name="T16" fmla="*/ 2024 w 4000"/>
              <a:gd name="T17" fmla="*/ 4000 h 4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0" h="4000">
                <a:moveTo>
                  <a:pt x="2024" y="4000"/>
                </a:moveTo>
                <a:cubicBezTo>
                  <a:pt x="3007" y="3987"/>
                  <a:pt x="3800" y="3186"/>
                  <a:pt x="3800" y="2200"/>
                </a:cubicBezTo>
                <a:cubicBezTo>
                  <a:pt x="3800" y="1206"/>
                  <a:pt x="2994" y="400"/>
                  <a:pt x="2000" y="400"/>
                </a:cubicBezTo>
                <a:cubicBezTo>
                  <a:pt x="1006" y="400"/>
                  <a:pt x="200" y="1206"/>
                  <a:pt x="200" y="2200"/>
                </a:cubicBezTo>
                <a:cubicBezTo>
                  <a:pt x="200" y="3186"/>
                  <a:pt x="994" y="3987"/>
                  <a:pt x="1977" y="4000"/>
                </a:cubicBezTo>
                <a:cubicBezTo>
                  <a:pt x="883" y="3987"/>
                  <a:pt x="0" y="3096"/>
                  <a:pt x="0" y="2000"/>
                </a:cubicBezTo>
                <a:cubicBezTo>
                  <a:pt x="0" y="895"/>
                  <a:pt x="896" y="0"/>
                  <a:pt x="2000" y="0"/>
                </a:cubicBezTo>
                <a:cubicBezTo>
                  <a:pt x="3105" y="0"/>
                  <a:pt x="4000" y="895"/>
                  <a:pt x="4000" y="2000"/>
                </a:cubicBezTo>
                <a:cubicBezTo>
                  <a:pt x="4000" y="3096"/>
                  <a:pt x="3117" y="3987"/>
                  <a:pt x="2024" y="4000"/>
                </a:cubicBezTo>
                <a:close/>
              </a:path>
            </a:pathLst>
          </a:custGeom>
          <a:gradFill>
            <a:gsLst>
              <a:gs pos="65000">
                <a:srgbClr val="B6AF9D"/>
              </a:gs>
              <a:gs pos="30000">
                <a:srgbClr val="949494"/>
              </a:gs>
              <a:gs pos="0">
                <a:srgbClr val="747F83"/>
              </a:gs>
              <a:gs pos="100000">
                <a:srgbClr val="D6CFB5"/>
              </a:gs>
            </a:gsLst>
            <a:lin ang="1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C633F34F-70EF-4C5B-9B95-C1B1F0AE6677}"/>
              </a:ext>
            </a:extLst>
          </p:cNvPr>
          <p:cNvSpPr txBox="1">
            <a:spLocks/>
          </p:cNvSpPr>
          <p:nvPr/>
        </p:nvSpPr>
        <p:spPr>
          <a:xfrm>
            <a:off x="4461014" y="6225085"/>
            <a:ext cx="2355654" cy="8021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План до конца года</a:t>
            </a:r>
            <a:endParaRPr lang="en-US" sz="2000" b="1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66" name="TextBox 1">
            <a:extLst>
              <a:ext uri="{FF2B5EF4-FFF2-40B4-BE49-F238E27FC236}">
                <a16:creationId xmlns:a16="http://schemas.microsoft.com/office/drawing/2014/main" id="{34649C4A-FCE2-49BC-AB03-5E4C869A1EF1}"/>
              </a:ext>
            </a:extLst>
          </p:cNvPr>
          <p:cNvSpPr txBox="1"/>
          <p:nvPr/>
        </p:nvSpPr>
        <p:spPr>
          <a:xfrm>
            <a:off x="4932988" y="5409389"/>
            <a:ext cx="1411706" cy="8021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dirty="0">
                <a:solidFill>
                  <a:srgbClr val="747F8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70</a:t>
            </a:r>
            <a:endParaRPr lang="en-US" sz="3600" dirty="0">
              <a:solidFill>
                <a:srgbClr val="747F83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graphicFrame>
        <p:nvGraphicFramePr>
          <p:cNvPr id="68" name="Chart 4">
            <a:extLst>
              <a:ext uri="{FF2B5EF4-FFF2-40B4-BE49-F238E27FC236}">
                <a16:creationId xmlns:a16="http://schemas.microsoft.com/office/drawing/2014/main" id="{293EEC01-8D27-41FE-807B-F12738DCC3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7443649"/>
              </p:ext>
            </p:extLst>
          </p:nvPr>
        </p:nvGraphicFramePr>
        <p:xfrm>
          <a:off x="1304554" y="5230866"/>
          <a:ext cx="1629877" cy="1255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40095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8C73ECD-B53C-4CAB-8782-800F3100DBD6}"/>
              </a:ext>
            </a:extLst>
          </p:cNvPr>
          <p:cNvSpPr>
            <a:spLocks/>
          </p:cNvSpPr>
          <p:nvPr/>
        </p:nvSpPr>
        <p:spPr bwMode="auto">
          <a:xfrm>
            <a:off x="6223000" y="1755404"/>
            <a:ext cx="5969000" cy="2221288"/>
          </a:xfrm>
          <a:custGeom>
            <a:avLst/>
            <a:gdLst>
              <a:gd name="connsiteX0" fmla="*/ 357144 w 5969000"/>
              <a:gd name="connsiteY0" fmla="*/ 222 h 2221288"/>
              <a:gd name="connsiteX1" fmla="*/ 441676 w 5969000"/>
              <a:gd name="connsiteY1" fmla="*/ 7008 h 2221288"/>
              <a:gd name="connsiteX2" fmla="*/ 2215864 w 5969000"/>
              <a:gd name="connsiteY2" fmla="*/ 1848514 h 2221288"/>
              <a:gd name="connsiteX3" fmla="*/ 5969000 w 5969000"/>
              <a:gd name="connsiteY3" fmla="*/ 1848514 h 2221288"/>
              <a:gd name="connsiteX4" fmla="*/ 5969000 w 5969000"/>
              <a:gd name="connsiteY4" fmla="*/ 2221288 h 2221288"/>
              <a:gd name="connsiteX5" fmla="*/ 5950799 w 5969000"/>
              <a:gd name="connsiteY5" fmla="*/ 2221288 h 2221288"/>
              <a:gd name="connsiteX6" fmla="*/ 2245808 w 5969000"/>
              <a:gd name="connsiteY6" fmla="*/ 2221288 h 2221288"/>
              <a:gd name="connsiteX7" fmla="*/ 1553351 w 5969000"/>
              <a:gd name="connsiteY7" fmla="*/ 2221288 h 2221288"/>
              <a:gd name="connsiteX8" fmla="*/ 1497206 w 5969000"/>
              <a:gd name="connsiteY8" fmla="*/ 2221288 h 2221288"/>
              <a:gd name="connsiteX9" fmla="*/ 1497206 w 5969000"/>
              <a:gd name="connsiteY9" fmla="*/ 2198922 h 2221288"/>
              <a:gd name="connsiteX10" fmla="*/ 299441 w 5969000"/>
              <a:gd name="connsiteY10" fmla="*/ 737646 h 2221288"/>
              <a:gd name="connsiteX11" fmla="*/ 0 w 5969000"/>
              <a:gd name="connsiteY11" fmla="*/ 376055 h 2221288"/>
              <a:gd name="connsiteX12" fmla="*/ 0 w 5969000"/>
              <a:gd name="connsiteY12" fmla="*/ 368599 h 2221288"/>
              <a:gd name="connsiteX13" fmla="*/ 357144 w 5969000"/>
              <a:gd name="connsiteY13" fmla="*/ 222 h 2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969000" h="2221288">
                <a:moveTo>
                  <a:pt x="357144" y="222"/>
                </a:moveTo>
                <a:cubicBezTo>
                  <a:pt x="384829" y="-739"/>
                  <a:pt x="413135" y="1416"/>
                  <a:pt x="441676" y="7008"/>
                </a:cubicBezTo>
                <a:cubicBezTo>
                  <a:pt x="1354971" y="189667"/>
                  <a:pt x="2069887" y="924033"/>
                  <a:pt x="2215864" y="1848514"/>
                </a:cubicBezTo>
                <a:lnTo>
                  <a:pt x="5969000" y="1848514"/>
                </a:lnTo>
                <a:lnTo>
                  <a:pt x="5969000" y="2221288"/>
                </a:lnTo>
                <a:lnTo>
                  <a:pt x="5950799" y="2221288"/>
                </a:lnTo>
                <a:cubicBezTo>
                  <a:pt x="5694220" y="2221288"/>
                  <a:pt x="4873170" y="2221288"/>
                  <a:pt x="2245808" y="2221288"/>
                </a:cubicBezTo>
                <a:cubicBezTo>
                  <a:pt x="2245808" y="2221288"/>
                  <a:pt x="2245808" y="2221288"/>
                  <a:pt x="1553351" y="2221288"/>
                </a:cubicBezTo>
                <a:cubicBezTo>
                  <a:pt x="1553351" y="2221288"/>
                  <a:pt x="1553351" y="2221288"/>
                  <a:pt x="1497206" y="2221288"/>
                </a:cubicBezTo>
                <a:cubicBezTo>
                  <a:pt x="1497206" y="2213833"/>
                  <a:pt x="1497206" y="2206377"/>
                  <a:pt x="1497206" y="2198922"/>
                </a:cubicBezTo>
                <a:cubicBezTo>
                  <a:pt x="1497206" y="1479467"/>
                  <a:pt x="984413" y="879300"/>
                  <a:pt x="299441" y="737646"/>
                </a:cubicBezTo>
                <a:cubicBezTo>
                  <a:pt x="127263" y="704096"/>
                  <a:pt x="0" y="554986"/>
                  <a:pt x="0" y="376055"/>
                </a:cubicBezTo>
                <a:cubicBezTo>
                  <a:pt x="0" y="376055"/>
                  <a:pt x="0" y="376055"/>
                  <a:pt x="0" y="368599"/>
                </a:cubicBezTo>
                <a:cubicBezTo>
                  <a:pt x="0" y="166369"/>
                  <a:pt x="163348" y="6950"/>
                  <a:pt x="357144" y="222"/>
                </a:cubicBezTo>
                <a:close/>
              </a:path>
            </a:pathLst>
          </a:custGeom>
          <a:solidFill>
            <a:srgbClr val="ABD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3CE45DCE-2657-4880-B376-78E3600FFD64}"/>
              </a:ext>
            </a:extLst>
          </p:cNvPr>
          <p:cNvSpPr>
            <a:spLocks/>
          </p:cNvSpPr>
          <p:nvPr/>
        </p:nvSpPr>
        <p:spPr bwMode="auto">
          <a:xfrm>
            <a:off x="3175" y="4141792"/>
            <a:ext cx="6070600" cy="2217738"/>
          </a:xfrm>
          <a:custGeom>
            <a:avLst/>
            <a:gdLst>
              <a:gd name="T0" fmla="*/ 1542 w 1622"/>
              <a:gd name="T1" fmla="*/ 386 h 595"/>
              <a:gd name="T2" fmla="*/ 1222 w 1622"/>
              <a:gd name="T3" fmla="*/ 0 h 595"/>
              <a:gd name="T4" fmla="*/ 1191 w 1622"/>
              <a:gd name="T5" fmla="*/ 0 h 595"/>
              <a:gd name="T6" fmla="*/ 1022 w 1622"/>
              <a:gd name="T7" fmla="*/ 0 h 595"/>
              <a:gd name="T8" fmla="*/ 0 w 1622"/>
              <a:gd name="T9" fmla="*/ 0 h 595"/>
              <a:gd name="T10" fmla="*/ 0 w 1622"/>
              <a:gd name="T11" fmla="*/ 100 h 595"/>
              <a:gd name="T12" fmla="*/ 1031 w 1622"/>
              <a:gd name="T13" fmla="*/ 100 h 595"/>
              <a:gd name="T14" fmla="*/ 1504 w 1622"/>
              <a:gd name="T15" fmla="*/ 583 h 595"/>
              <a:gd name="T16" fmla="*/ 1622 w 1622"/>
              <a:gd name="T17" fmla="*/ 485 h 595"/>
              <a:gd name="T18" fmla="*/ 1622 w 1622"/>
              <a:gd name="T19" fmla="*/ 483 h 595"/>
              <a:gd name="T20" fmla="*/ 1542 w 1622"/>
              <a:gd name="T21" fmla="*/ 386 h 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22" h="595">
                <a:moveTo>
                  <a:pt x="1542" y="386"/>
                </a:moveTo>
                <a:cubicBezTo>
                  <a:pt x="1361" y="350"/>
                  <a:pt x="1224" y="191"/>
                  <a:pt x="1222" y="0"/>
                </a:cubicBezTo>
                <a:cubicBezTo>
                  <a:pt x="1191" y="0"/>
                  <a:pt x="1191" y="0"/>
                  <a:pt x="1191" y="0"/>
                </a:cubicBezTo>
                <a:cubicBezTo>
                  <a:pt x="1022" y="0"/>
                  <a:pt x="1022" y="0"/>
                  <a:pt x="102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0"/>
                  <a:pt x="0" y="100"/>
                  <a:pt x="0" y="100"/>
                </a:cubicBezTo>
                <a:cubicBezTo>
                  <a:pt x="1031" y="100"/>
                  <a:pt x="1031" y="100"/>
                  <a:pt x="1031" y="100"/>
                </a:cubicBezTo>
                <a:cubicBezTo>
                  <a:pt x="1074" y="343"/>
                  <a:pt x="1263" y="535"/>
                  <a:pt x="1504" y="583"/>
                </a:cubicBezTo>
                <a:cubicBezTo>
                  <a:pt x="1565" y="595"/>
                  <a:pt x="1622" y="548"/>
                  <a:pt x="1622" y="485"/>
                </a:cubicBezTo>
                <a:cubicBezTo>
                  <a:pt x="1622" y="483"/>
                  <a:pt x="1622" y="483"/>
                  <a:pt x="1622" y="483"/>
                </a:cubicBezTo>
                <a:cubicBezTo>
                  <a:pt x="1622" y="436"/>
                  <a:pt x="1588" y="396"/>
                  <a:pt x="1542" y="386"/>
                </a:cubicBezTo>
                <a:close/>
              </a:path>
            </a:pathLst>
          </a:custGeom>
          <a:solidFill>
            <a:srgbClr val="94949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20C675D-9226-4BE8-AF08-A20B66EBE88C}"/>
              </a:ext>
            </a:extLst>
          </p:cNvPr>
          <p:cNvSpPr>
            <a:spLocks/>
          </p:cNvSpPr>
          <p:nvPr/>
        </p:nvSpPr>
        <p:spPr bwMode="auto">
          <a:xfrm>
            <a:off x="2233613" y="1717679"/>
            <a:ext cx="3840163" cy="2259013"/>
          </a:xfrm>
          <a:custGeom>
            <a:avLst/>
            <a:gdLst>
              <a:gd name="T0" fmla="*/ 907 w 1026"/>
              <a:gd name="T1" fmla="*/ 12 h 606"/>
              <a:gd name="T2" fmla="*/ 433 w 1026"/>
              <a:gd name="T3" fmla="*/ 506 h 606"/>
              <a:gd name="T4" fmla="*/ 50 w 1026"/>
              <a:gd name="T5" fmla="*/ 506 h 606"/>
              <a:gd name="T6" fmla="*/ 0 w 1026"/>
              <a:gd name="T7" fmla="*/ 556 h 606"/>
              <a:gd name="T8" fmla="*/ 50 w 1026"/>
              <a:gd name="T9" fmla="*/ 606 h 606"/>
              <a:gd name="T10" fmla="*/ 426 w 1026"/>
              <a:gd name="T11" fmla="*/ 606 h 606"/>
              <a:gd name="T12" fmla="*/ 595 w 1026"/>
              <a:gd name="T13" fmla="*/ 606 h 606"/>
              <a:gd name="T14" fmla="*/ 626 w 1026"/>
              <a:gd name="T15" fmla="*/ 606 h 606"/>
              <a:gd name="T16" fmla="*/ 626 w 1026"/>
              <a:gd name="T17" fmla="*/ 600 h 606"/>
              <a:gd name="T18" fmla="*/ 945 w 1026"/>
              <a:gd name="T19" fmla="*/ 208 h 606"/>
              <a:gd name="T20" fmla="*/ 1026 w 1026"/>
              <a:gd name="T21" fmla="*/ 111 h 606"/>
              <a:gd name="T22" fmla="*/ 1026 w 1026"/>
              <a:gd name="T23" fmla="*/ 109 h 606"/>
              <a:gd name="T24" fmla="*/ 907 w 1026"/>
              <a:gd name="T25" fmla="*/ 12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06">
                <a:moveTo>
                  <a:pt x="907" y="12"/>
                </a:moveTo>
                <a:cubicBezTo>
                  <a:pt x="663" y="61"/>
                  <a:pt x="472" y="258"/>
                  <a:pt x="433" y="506"/>
                </a:cubicBezTo>
                <a:cubicBezTo>
                  <a:pt x="50" y="506"/>
                  <a:pt x="50" y="506"/>
                  <a:pt x="50" y="506"/>
                </a:cubicBezTo>
                <a:cubicBezTo>
                  <a:pt x="22" y="506"/>
                  <a:pt x="0" y="528"/>
                  <a:pt x="0" y="556"/>
                </a:cubicBezTo>
                <a:cubicBezTo>
                  <a:pt x="0" y="584"/>
                  <a:pt x="22" y="606"/>
                  <a:pt x="50" y="606"/>
                </a:cubicBezTo>
                <a:cubicBezTo>
                  <a:pt x="426" y="606"/>
                  <a:pt x="426" y="606"/>
                  <a:pt x="426" y="606"/>
                </a:cubicBezTo>
                <a:cubicBezTo>
                  <a:pt x="595" y="606"/>
                  <a:pt x="595" y="606"/>
                  <a:pt x="595" y="606"/>
                </a:cubicBezTo>
                <a:cubicBezTo>
                  <a:pt x="626" y="606"/>
                  <a:pt x="626" y="606"/>
                  <a:pt x="626" y="606"/>
                </a:cubicBezTo>
                <a:cubicBezTo>
                  <a:pt x="626" y="604"/>
                  <a:pt x="626" y="602"/>
                  <a:pt x="626" y="600"/>
                </a:cubicBezTo>
                <a:cubicBezTo>
                  <a:pt x="626" y="407"/>
                  <a:pt x="763" y="246"/>
                  <a:pt x="945" y="208"/>
                </a:cubicBezTo>
                <a:cubicBezTo>
                  <a:pt x="992" y="199"/>
                  <a:pt x="1026" y="159"/>
                  <a:pt x="1026" y="111"/>
                </a:cubicBezTo>
                <a:cubicBezTo>
                  <a:pt x="1026" y="109"/>
                  <a:pt x="1026" y="109"/>
                  <a:pt x="1026" y="109"/>
                </a:cubicBezTo>
                <a:cubicBezTo>
                  <a:pt x="1026" y="47"/>
                  <a:pt x="969" y="0"/>
                  <a:pt x="907" y="12"/>
                </a:cubicBezTo>
                <a:close/>
              </a:path>
            </a:pathLst>
          </a:custGeom>
          <a:solidFill>
            <a:srgbClr val="747F8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0D2FF55-ED4E-49BF-86E0-4671FB4125AE}"/>
              </a:ext>
            </a:extLst>
          </p:cNvPr>
          <p:cNvSpPr>
            <a:spLocks/>
          </p:cNvSpPr>
          <p:nvPr/>
        </p:nvSpPr>
        <p:spPr bwMode="auto">
          <a:xfrm>
            <a:off x="6223000" y="4141792"/>
            <a:ext cx="3810000" cy="2217738"/>
          </a:xfrm>
          <a:custGeom>
            <a:avLst/>
            <a:gdLst>
              <a:gd name="T0" fmla="*/ 968 w 1018"/>
              <a:gd name="T1" fmla="*/ 0 h 595"/>
              <a:gd name="T2" fmla="*/ 600 w 1018"/>
              <a:gd name="T3" fmla="*/ 0 h 595"/>
              <a:gd name="T4" fmla="*/ 423 w 1018"/>
              <a:gd name="T5" fmla="*/ 0 h 595"/>
              <a:gd name="T6" fmla="*/ 400 w 1018"/>
              <a:gd name="T7" fmla="*/ 0 h 595"/>
              <a:gd name="T8" fmla="*/ 80 w 1018"/>
              <a:gd name="T9" fmla="*/ 386 h 595"/>
              <a:gd name="T10" fmla="*/ 0 w 1018"/>
              <a:gd name="T11" fmla="*/ 483 h 595"/>
              <a:gd name="T12" fmla="*/ 0 w 1018"/>
              <a:gd name="T13" fmla="*/ 485 h 595"/>
              <a:gd name="T14" fmla="*/ 118 w 1018"/>
              <a:gd name="T15" fmla="*/ 583 h 595"/>
              <a:gd name="T16" fmla="*/ 590 w 1018"/>
              <a:gd name="T17" fmla="*/ 100 h 595"/>
              <a:gd name="T18" fmla="*/ 968 w 1018"/>
              <a:gd name="T19" fmla="*/ 100 h 595"/>
              <a:gd name="T20" fmla="*/ 1018 w 1018"/>
              <a:gd name="T21" fmla="*/ 50 h 595"/>
              <a:gd name="T22" fmla="*/ 968 w 1018"/>
              <a:gd name="T23" fmla="*/ 0 h 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18" h="595">
                <a:moveTo>
                  <a:pt x="968" y="0"/>
                </a:moveTo>
                <a:cubicBezTo>
                  <a:pt x="600" y="0"/>
                  <a:pt x="600" y="0"/>
                  <a:pt x="600" y="0"/>
                </a:cubicBezTo>
                <a:cubicBezTo>
                  <a:pt x="423" y="0"/>
                  <a:pt x="423" y="0"/>
                  <a:pt x="423" y="0"/>
                </a:cubicBezTo>
                <a:cubicBezTo>
                  <a:pt x="400" y="0"/>
                  <a:pt x="400" y="0"/>
                  <a:pt x="400" y="0"/>
                </a:cubicBezTo>
                <a:cubicBezTo>
                  <a:pt x="397" y="191"/>
                  <a:pt x="261" y="350"/>
                  <a:pt x="80" y="386"/>
                </a:cubicBezTo>
                <a:cubicBezTo>
                  <a:pt x="33" y="396"/>
                  <a:pt x="0" y="436"/>
                  <a:pt x="0" y="483"/>
                </a:cubicBezTo>
                <a:cubicBezTo>
                  <a:pt x="0" y="485"/>
                  <a:pt x="0" y="485"/>
                  <a:pt x="0" y="485"/>
                </a:cubicBezTo>
                <a:cubicBezTo>
                  <a:pt x="0" y="548"/>
                  <a:pt x="57" y="595"/>
                  <a:pt x="118" y="583"/>
                </a:cubicBezTo>
                <a:cubicBezTo>
                  <a:pt x="359" y="535"/>
                  <a:pt x="547" y="343"/>
                  <a:pt x="590" y="100"/>
                </a:cubicBezTo>
                <a:cubicBezTo>
                  <a:pt x="968" y="100"/>
                  <a:pt x="968" y="100"/>
                  <a:pt x="968" y="100"/>
                </a:cubicBezTo>
                <a:cubicBezTo>
                  <a:pt x="996" y="100"/>
                  <a:pt x="1018" y="78"/>
                  <a:pt x="1018" y="50"/>
                </a:cubicBezTo>
                <a:cubicBezTo>
                  <a:pt x="1018" y="22"/>
                  <a:pt x="996" y="0"/>
                  <a:pt x="968" y="0"/>
                </a:cubicBezTo>
                <a:close/>
              </a:path>
            </a:pathLst>
          </a:custGeom>
          <a:solidFill>
            <a:srgbClr val="B6AF9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2B87926-C88E-4EA0-A5F3-35AEA7550A9C}"/>
              </a:ext>
            </a:extLst>
          </p:cNvPr>
          <p:cNvSpPr txBox="1">
            <a:spLocks/>
          </p:cNvSpPr>
          <p:nvPr/>
        </p:nvSpPr>
        <p:spPr>
          <a:xfrm>
            <a:off x="1061033" y="2329550"/>
            <a:ext cx="2752437" cy="82929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160"/>
              </a:lnSpc>
              <a:buNone/>
            </a:pP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Популяризация </a:t>
            </a:r>
            <a:r>
              <a:rPr lang="ru-RU" altLang="ja-JP" sz="1400" dirty="0" err="1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энергосервисных</a:t>
            </a: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контрактов</a:t>
            </a:r>
            <a:endParaRPr kumimoji="1" lang="ja-JP" altLang="en-US" sz="1400" dirty="0">
              <a:solidFill>
                <a:srgbClr val="747F83"/>
              </a:solidFill>
              <a:latin typeface="Roboto Light" panose="02000000000000000000" pitchFamily="2" charset="0"/>
            </a:endParaRPr>
          </a:p>
          <a:p>
            <a:pPr algn="r">
              <a:lnSpc>
                <a:spcPts val="2160"/>
              </a:lnSpc>
            </a:pPr>
            <a:endParaRPr lang="en-US" sz="1400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6C1DDE4-8FC3-456B-ACC5-DAAB2C162AE4}"/>
              </a:ext>
            </a:extLst>
          </p:cNvPr>
          <p:cNvSpPr txBox="1">
            <a:spLocks/>
          </p:cNvSpPr>
          <p:nvPr/>
        </p:nvSpPr>
        <p:spPr>
          <a:xfrm>
            <a:off x="1061033" y="5244606"/>
            <a:ext cx="2752437" cy="82929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160"/>
              </a:lnSpc>
              <a:buNone/>
            </a:pP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Координация подготовки проектов</a:t>
            </a:r>
            <a:endParaRPr kumimoji="1" lang="ja-JP" altLang="en-US" sz="1400" dirty="0">
              <a:solidFill>
                <a:srgbClr val="747F83"/>
              </a:solidFill>
              <a:latin typeface="Roboto Light" panose="02000000000000000000" pitchFamily="2" charset="0"/>
            </a:endParaRPr>
          </a:p>
          <a:p>
            <a:pPr algn="r">
              <a:lnSpc>
                <a:spcPts val="2160"/>
              </a:lnSpc>
            </a:pPr>
            <a:endParaRPr lang="en-US" sz="1400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C8A3436F-D9C5-41EE-AA73-DF1F8EC6F8CB}"/>
              </a:ext>
            </a:extLst>
          </p:cNvPr>
          <p:cNvSpPr txBox="1">
            <a:spLocks/>
          </p:cNvSpPr>
          <p:nvPr/>
        </p:nvSpPr>
        <p:spPr>
          <a:xfrm>
            <a:off x="8663033" y="2329550"/>
            <a:ext cx="2752437" cy="82929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60"/>
              </a:lnSpc>
              <a:buNone/>
            </a:pP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Контроль за реализацией контрактов</a:t>
            </a:r>
            <a:endParaRPr kumimoji="1" lang="ja-JP" altLang="en-US" sz="1400" dirty="0">
              <a:solidFill>
                <a:srgbClr val="747F83"/>
              </a:solidFill>
              <a:latin typeface="Roboto Light" panose="02000000000000000000" pitchFamily="2" charset="0"/>
            </a:endParaRPr>
          </a:p>
          <a:p>
            <a:pPr>
              <a:lnSpc>
                <a:spcPts val="2160"/>
              </a:lnSpc>
            </a:pPr>
            <a:endParaRPr lang="en-US" sz="1400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EE9FAD45-CF4B-46A5-9756-11719296E46B}"/>
              </a:ext>
            </a:extLst>
          </p:cNvPr>
          <p:cNvSpPr txBox="1">
            <a:spLocks/>
          </p:cNvSpPr>
          <p:nvPr/>
        </p:nvSpPr>
        <p:spPr>
          <a:xfrm>
            <a:off x="8663033" y="5244606"/>
            <a:ext cx="2752437" cy="82929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60"/>
              </a:lnSpc>
              <a:buNone/>
            </a:pPr>
            <a:r>
              <a:rPr lang="ru-RU" altLang="ja-JP" sz="1400" dirty="0">
                <a:solidFill>
                  <a:srgbClr val="747F83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Методологическое сопровождение</a:t>
            </a:r>
            <a:endParaRPr kumimoji="1" lang="ja-JP" altLang="en-US" sz="1400" dirty="0">
              <a:solidFill>
                <a:srgbClr val="747F83"/>
              </a:solidFill>
              <a:latin typeface="Roboto Light" panose="02000000000000000000" pitchFamily="2" charset="0"/>
            </a:endParaRPr>
          </a:p>
          <a:p>
            <a:pPr>
              <a:lnSpc>
                <a:spcPts val="2160"/>
              </a:lnSpc>
            </a:pPr>
            <a:endParaRPr lang="en-US" sz="1400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C65EE5-D34D-41F9-856E-E7459CEE7264}"/>
              </a:ext>
            </a:extLst>
          </p:cNvPr>
          <p:cNvSpPr txBox="1"/>
          <p:nvPr/>
        </p:nvSpPr>
        <p:spPr>
          <a:xfrm>
            <a:off x="688109" y="393909"/>
            <a:ext cx="10815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Комплексный подход к </a:t>
            </a:r>
            <a:r>
              <a:rPr lang="ru-RU" sz="3600" dirty="0" err="1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энергосервису</a:t>
            </a:r>
            <a:endParaRPr lang="en-US" sz="3600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22" name="Straight Connector 27">
            <a:extLst>
              <a:ext uri="{FF2B5EF4-FFF2-40B4-BE49-F238E27FC236}">
                <a16:creationId xmlns:a16="http://schemas.microsoft.com/office/drawing/2014/main" id="{30A631C6-6463-48AC-AC10-DD6EA0F18D94}"/>
              </a:ext>
            </a:extLst>
          </p:cNvPr>
          <p:cNvCxnSpPr>
            <a:cxnSpLocks/>
          </p:cNvCxnSpPr>
          <p:nvPr/>
        </p:nvCxnSpPr>
        <p:spPr>
          <a:xfrm>
            <a:off x="2061095" y="1008073"/>
            <a:ext cx="8154323" cy="32167"/>
          </a:xfrm>
          <a:prstGeom prst="line">
            <a:avLst/>
          </a:prstGeom>
          <a:ln w="38100">
            <a:solidFill>
              <a:srgbClr val="747F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EF936F8-0572-4ADB-BFFA-E39B9C2468CE}"/>
              </a:ext>
            </a:extLst>
          </p:cNvPr>
          <p:cNvSpPr txBox="1"/>
          <p:nvPr/>
        </p:nvSpPr>
        <p:spPr>
          <a:xfrm>
            <a:off x="4840530" y="3403128"/>
            <a:ext cx="275243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3D6B63"/>
                </a:solidFill>
                <a:latin typeface="Roboto"/>
              </a:rPr>
              <a:t>Системная работа – залог успешной реализации </a:t>
            </a:r>
            <a:r>
              <a:rPr lang="ru-RU" dirty="0" err="1">
                <a:solidFill>
                  <a:srgbClr val="3D6B63"/>
                </a:solidFill>
                <a:latin typeface="Roboto"/>
              </a:rPr>
              <a:t>энергосервисных</a:t>
            </a:r>
            <a:r>
              <a:rPr lang="ru-RU" dirty="0">
                <a:solidFill>
                  <a:srgbClr val="3D6B63"/>
                </a:solidFill>
                <a:latin typeface="Roboto"/>
              </a:rPr>
              <a:t> контрактов!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B87CA1-B46A-4B15-8A0D-2DD48927CF51}"/>
              </a:ext>
            </a:extLst>
          </p:cNvPr>
          <p:cNvSpPr txBox="1"/>
          <p:nvPr/>
        </p:nvSpPr>
        <p:spPr>
          <a:xfrm>
            <a:off x="4350329" y="2282530"/>
            <a:ext cx="490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0ABA415-A586-4F3F-BE6A-A0D39182FA8F}"/>
              </a:ext>
            </a:extLst>
          </p:cNvPr>
          <p:cNvSpPr txBox="1"/>
          <p:nvPr/>
        </p:nvSpPr>
        <p:spPr>
          <a:xfrm>
            <a:off x="4366300" y="4782941"/>
            <a:ext cx="490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1AAAF9F-516B-4B0F-8567-AF909DC4BE99}"/>
              </a:ext>
            </a:extLst>
          </p:cNvPr>
          <p:cNvSpPr txBox="1"/>
          <p:nvPr/>
        </p:nvSpPr>
        <p:spPr>
          <a:xfrm>
            <a:off x="7432245" y="4735921"/>
            <a:ext cx="490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F65F57C-90A0-4A92-8673-336E1199B655}"/>
              </a:ext>
            </a:extLst>
          </p:cNvPr>
          <p:cNvSpPr txBox="1"/>
          <p:nvPr/>
        </p:nvSpPr>
        <p:spPr>
          <a:xfrm>
            <a:off x="7260266" y="2226299"/>
            <a:ext cx="490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9870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0CDF437-7F53-41A2-ADCD-C2611ED3C21E}"/>
              </a:ext>
            </a:extLst>
          </p:cNvPr>
          <p:cNvSpPr/>
          <p:nvPr/>
        </p:nvSpPr>
        <p:spPr>
          <a:xfrm>
            <a:off x="6373962" y="1502102"/>
            <a:ext cx="5366229" cy="4483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747F83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7AF2E2-622E-4414-89FF-5711591423B9}"/>
              </a:ext>
            </a:extLst>
          </p:cNvPr>
          <p:cNvSpPr txBox="1"/>
          <p:nvPr/>
        </p:nvSpPr>
        <p:spPr>
          <a:xfrm>
            <a:off x="2068391" y="318542"/>
            <a:ext cx="8055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Взаимодействие РЦЭ, ИОГВ, </a:t>
            </a:r>
            <a:r>
              <a:rPr lang="ru-RU" sz="3600" dirty="0" err="1">
                <a:solidFill>
                  <a:srgbClr val="747F8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ЭСКо</a:t>
            </a:r>
            <a:endParaRPr lang="ru-RU" sz="3600" dirty="0">
              <a:solidFill>
                <a:srgbClr val="747F83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8" name="Straight Connector 27">
            <a:extLst>
              <a:ext uri="{FF2B5EF4-FFF2-40B4-BE49-F238E27FC236}">
                <a16:creationId xmlns:a16="http://schemas.microsoft.com/office/drawing/2014/main" id="{694C0840-D5D4-4ECA-8DE9-F14313181568}"/>
              </a:ext>
            </a:extLst>
          </p:cNvPr>
          <p:cNvCxnSpPr>
            <a:cxnSpLocks/>
          </p:cNvCxnSpPr>
          <p:nvPr/>
        </p:nvCxnSpPr>
        <p:spPr>
          <a:xfrm flipV="1">
            <a:off x="2170545" y="964873"/>
            <a:ext cx="7878619" cy="1"/>
          </a:xfrm>
          <a:prstGeom prst="line">
            <a:avLst/>
          </a:prstGeom>
          <a:ln w="38100">
            <a:solidFill>
              <a:srgbClr val="747F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CED1F5B0-2355-43CB-998F-C04A40FE9F1F}"/>
              </a:ext>
            </a:extLst>
          </p:cNvPr>
          <p:cNvGrpSpPr/>
          <p:nvPr/>
        </p:nvGrpSpPr>
        <p:grpSpPr>
          <a:xfrm>
            <a:off x="494695" y="1274870"/>
            <a:ext cx="11202609" cy="5360615"/>
            <a:chOff x="537582" y="1284106"/>
            <a:chExt cx="11202609" cy="5360615"/>
          </a:xfrm>
        </p:grpSpPr>
        <p:grpSp>
          <p:nvGrpSpPr>
            <p:cNvPr id="74" name="Группа 73">
              <a:extLst>
                <a:ext uri="{FF2B5EF4-FFF2-40B4-BE49-F238E27FC236}">
                  <a16:creationId xmlns:a16="http://schemas.microsoft.com/office/drawing/2014/main" id="{3E787999-C2D7-414A-A3C7-04F1C3F05CB3}"/>
                </a:ext>
              </a:extLst>
            </p:cNvPr>
            <p:cNvGrpSpPr/>
            <p:nvPr/>
          </p:nvGrpSpPr>
          <p:grpSpPr>
            <a:xfrm>
              <a:off x="537582" y="1284106"/>
              <a:ext cx="11202609" cy="5360615"/>
              <a:chOff x="422343" y="1047212"/>
              <a:chExt cx="11202609" cy="5360615"/>
            </a:xfrm>
          </p:grpSpPr>
          <p:sp>
            <p:nvSpPr>
              <p:cNvPr id="84" name="Скругленный прямоугольник 49">
                <a:extLst>
                  <a:ext uri="{FF2B5EF4-FFF2-40B4-BE49-F238E27FC236}">
                    <a16:creationId xmlns:a16="http://schemas.microsoft.com/office/drawing/2014/main" id="{EA6F3881-88D6-44F8-ABB8-C6FE0AB35E6C}"/>
                  </a:ext>
                </a:extLst>
              </p:cNvPr>
              <p:cNvSpPr/>
              <p:nvPr/>
            </p:nvSpPr>
            <p:spPr>
              <a:xfrm>
                <a:off x="3613563" y="1051705"/>
                <a:ext cx="2207073" cy="1199224"/>
              </a:xfrm>
              <a:prstGeom prst="roundRect">
                <a:avLst/>
              </a:prstGeom>
              <a:solidFill>
                <a:srgbClr val="75AFA5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b="1" dirty="0">
                    <a:solidFill>
                      <a:schemeClr val="bg1"/>
                    </a:solidFill>
                  </a:rPr>
                  <a:t>Обследование</a:t>
                </a:r>
              </a:p>
              <a:p>
                <a:pPr algn="ctr">
                  <a:defRPr/>
                </a:pPr>
                <a:endParaRPr lang="ru-RU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66">
                <a:extLst>
                  <a:ext uri="{FF2B5EF4-FFF2-40B4-BE49-F238E27FC236}">
                    <a16:creationId xmlns:a16="http://schemas.microsoft.com/office/drawing/2014/main" id="{02F88E4D-7131-4135-8338-53434447CE3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0911804" y="2513917"/>
                <a:ext cx="492830" cy="500388"/>
              </a:xfrm>
              <a:prstGeom prst="ellipse">
                <a:avLst/>
              </a:prstGeom>
              <a:solidFill>
                <a:srgbClr val="438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6" name="Oval 66">
                <a:extLst>
                  <a:ext uri="{FF2B5EF4-FFF2-40B4-BE49-F238E27FC236}">
                    <a16:creationId xmlns:a16="http://schemas.microsoft.com/office/drawing/2014/main" id="{D789D33E-4B5D-49EE-BC90-A3C26AEC6E3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5204013" y="3065934"/>
                <a:ext cx="492830" cy="500388"/>
              </a:xfrm>
              <a:prstGeom prst="ellipse">
                <a:avLst/>
              </a:prstGeom>
              <a:solidFill>
                <a:srgbClr val="438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7" name="Скругленный прямоугольник 33">
                <a:extLst>
                  <a:ext uri="{FF2B5EF4-FFF2-40B4-BE49-F238E27FC236}">
                    <a16:creationId xmlns:a16="http://schemas.microsoft.com/office/drawing/2014/main" id="{E8894D65-0CE8-4946-880D-B8BE196754A8}"/>
                  </a:ext>
                </a:extLst>
              </p:cNvPr>
              <p:cNvSpPr/>
              <p:nvPr/>
            </p:nvSpPr>
            <p:spPr>
              <a:xfrm>
                <a:off x="656244" y="1047212"/>
                <a:ext cx="2207073" cy="1199224"/>
              </a:xfrm>
              <a:prstGeom prst="roundRect">
                <a:avLst/>
              </a:prstGeom>
              <a:solidFill>
                <a:srgbClr val="75AFA5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b="1" dirty="0">
                    <a:solidFill>
                      <a:schemeClr val="bg1"/>
                    </a:solidFill>
                  </a:rPr>
                  <a:t>Семинары</a:t>
                </a:r>
              </a:p>
              <a:p>
                <a:pPr algn="ctr">
                  <a:defRPr/>
                </a:pPr>
                <a:r>
                  <a:rPr lang="ru-RU" sz="1250" dirty="0">
                    <a:solidFill>
                      <a:schemeClr val="bg1"/>
                    </a:solidFill>
                  </a:rPr>
                  <a:t>(разъяснение особенностей и последовательности дальнейших действий)</a:t>
                </a:r>
              </a:p>
            </p:txBody>
          </p:sp>
          <p:sp>
            <p:nvSpPr>
              <p:cNvPr id="78" name="Стрелка вниз 31">
                <a:extLst>
                  <a:ext uri="{FF2B5EF4-FFF2-40B4-BE49-F238E27FC236}">
                    <a16:creationId xmlns:a16="http://schemas.microsoft.com/office/drawing/2014/main" id="{6154DC6C-CF38-4910-8A66-87E7DF203635}"/>
                  </a:ext>
                </a:extLst>
              </p:cNvPr>
              <p:cNvSpPr/>
              <p:nvPr/>
            </p:nvSpPr>
            <p:spPr>
              <a:xfrm rot="5400000">
                <a:off x="4645238" y="2878229"/>
                <a:ext cx="179432" cy="726373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9" name="Oval 38">
                <a:extLst>
                  <a:ext uri="{FF2B5EF4-FFF2-40B4-BE49-F238E27FC236}">
                    <a16:creationId xmlns:a16="http://schemas.microsoft.com/office/drawing/2014/main" id="{69598950-AFBF-49FC-BCCB-8E9E813809B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50555" y="2385846"/>
                <a:ext cx="492830" cy="501144"/>
              </a:xfrm>
              <a:prstGeom prst="ellipse">
                <a:avLst/>
              </a:prstGeom>
              <a:solidFill>
                <a:srgbClr val="009BB2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" name="Oval 66">
                <a:extLst>
                  <a:ext uri="{FF2B5EF4-FFF2-40B4-BE49-F238E27FC236}">
                    <a16:creationId xmlns:a16="http://schemas.microsoft.com/office/drawing/2014/main" id="{CE8842C5-65C0-4314-A86A-0D32EC98C21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8946" y="2400911"/>
                <a:ext cx="492830" cy="500388"/>
              </a:xfrm>
              <a:prstGeom prst="ellipse">
                <a:avLst/>
              </a:prstGeom>
              <a:solidFill>
                <a:srgbClr val="438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1" name="Text Box 95">
                <a:extLst>
                  <a:ext uri="{FF2B5EF4-FFF2-40B4-BE49-F238E27FC236}">
                    <a16:creationId xmlns:a16="http://schemas.microsoft.com/office/drawing/2014/main" id="{7100AB69-5C66-4CDB-8159-70796A4B2C9B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2117421" y="2484381"/>
                <a:ext cx="77587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ИОГВ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2" name="Text Box 95">
                <a:extLst>
                  <a:ext uri="{FF2B5EF4-FFF2-40B4-BE49-F238E27FC236}">
                    <a16:creationId xmlns:a16="http://schemas.microsoft.com/office/drawing/2014/main" id="{9D16ED97-D3F2-4862-896E-FC6DFB5D9B9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737795" y="2464284"/>
                <a:ext cx="71089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РЦЭ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3" name="Скругленный прямоугольник 48">
                <a:extLst>
                  <a:ext uri="{FF2B5EF4-FFF2-40B4-BE49-F238E27FC236}">
                    <a16:creationId xmlns:a16="http://schemas.microsoft.com/office/drawing/2014/main" id="{C4CFCFDC-B429-434D-A2E3-C57DBB450EDD}"/>
                  </a:ext>
                </a:extLst>
              </p:cNvPr>
              <p:cNvSpPr/>
              <p:nvPr/>
            </p:nvSpPr>
            <p:spPr>
              <a:xfrm>
                <a:off x="696272" y="3645024"/>
                <a:ext cx="2207073" cy="1199224"/>
              </a:xfrm>
              <a:prstGeom prst="roundRect">
                <a:avLst/>
              </a:prstGeom>
              <a:solidFill>
                <a:srgbClr val="75AFA5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b="1" dirty="0">
                    <a:solidFill>
                      <a:schemeClr val="bg1"/>
                    </a:solidFill>
                  </a:rPr>
                  <a:t>Отбор пилотных объектов по критериям </a:t>
                </a:r>
                <a:r>
                  <a:rPr lang="ru-RU" sz="1250" dirty="0">
                    <a:solidFill>
                      <a:schemeClr val="bg1"/>
                    </a:solidFill>
                  </a:rPr>
                  <a:t>(аналитика данных ГИС)</a:t>
                </a:r>
              </a:p>
            </p:txBody>
          </p:sp>
          <p:sp>
            <p:nvSpPr>
              <p:cNvPr id="85" name="Стрелка вниз 60">
                <a:extLst>
                  <a:ext uri="{FF2B5EF4-FFF2-40B4-BE49-F238E27FC236}">
                    <a16:creationId xmlns:a16="http://schemas.microsoft.com/office/drawing/2014/main" id="{E8E530A8-9369-4CEC-9141-3ABDFECCCBD7}"/>
                  </a:ext>
                </a:extLst>
              </p:cNvPr>
              <p:cNvSpPr/>
              <p:nvPr/>
            </p:nvSpPr>
            <p:spPr>
              <a:xfrm rot="5400000" flipV="1">
                <a:off x="4652812" y="3045635"/>
                <a:ext cx="179431" cy="699841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Скругленный прямоугольник 62">
                <a:extLst>
                  <a:ext uri="{FF2B5EF4-FFF2-40B4-BE49-F238E27FC236}">
                    <a16:creationId xmlns:a16="http://schemas.microsoft.com/office/drawing/2014/main" id="{FB6B830E-C8B3-4BBE-993A-6DC0264EA68D}"/>
                  </a:ext>
                </a:extLst>
              </p:cNvPr>
              <p:cNvSpPr/>
              <p:nvPr/>
            </p:nvSpPr>
            <p:spPr>
              <a:xfrm>
                <a:off x="3437132" y="2419308"/>
                <a:ext cx="2595644" cy="503177"/>
              </a:xfrm>
              <a:prstGeom prst="roundRect">
                <a:avLst/>
              </a:prstGeom>
              <a:solidFill>
                <a:srgbClr val="747E82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300" dirty="0">
                    <a:solidFill>
                      <a:schemeClr val="bg1"/>
                    </a:solidFill>
                  </a:rPr>
                  <a:t>Обеспечение доступа, координация действий</a:t>
                </a:r>
              </a:p>
            </p:txBody>
          </p:sp>
          <p:sp>
            <p:nvSpPr>
              <p:cNvPr id="120" name="Стрелка вниз 63">
                <a:extLst>
                  <a:ext uri="{FF2B5EF4-FFF2-40B4-BE49-F238E27FC236}">
                    <a16:creationId xmlns:a16="http://schemas.microsoft.com/office/drawing/2014/main" id="{AD2E1507-1E76-44D4-8D0E-F997B67B8E96}"/>
                  </a:ext>
                </a:extLst>
              </p:cNvPr>
              <p:cNvSpPr/>
              <p:nvPr/>
            </p:nvSpPr>
            <p:spPr>
              <a:xfrm rot="5400000">
                <a:off x="4637569" y="4325745"/>
                <a:ext cx="179432" cy="726373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1" name="Стрелка вниз 66">
                <a:extLst>
                  <a:ext uri="{FF2B5EF4-FFF2-40B4-BE49-F238E27FC236}">
                    <a16:creationId xmlns:a16="http://schemas.microsoft.com/office/drawing/2014/main" id="{03E3BA46-B1F6-4E97-B2FE-DABF1327CDF1}"/>
                  </a:ext>
                </a:extLst>
              </p:cNvPr>
              <p:cNvSpPr/>
              <p:nvPr/>
            </p:nvSpPr>
            <p:spPr>
              <a:xfrm rot="5400000" flipV="1">
                <a:off x="4651857" y="4508317"/>
                <a:ext cx="179431" cy="699841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2" name="Скругленный прямоугольник 68">
                <a:extLst>
                  <a:ext uri="{FF2B5EF4-FFF2-40B4-BE49-F238E27FC236}">
                    <a16:creationId xmlns:a16="http://schemas.microsoft.com/office/drawing/2014/main" id="{4CF6E196-54F1-489B-A6D6-D7A018BB1374}"/>
                  </a:ext>
                </a:extLst>
              </p:cNvPr>
              <p:cNvSpPr/>
              <p:nvPr/>
            </p:nvSpPr>
            <p:spPr>
              <a:xfrm>
                <a:off x="3449153" y="3931303"/>
                <a:ext cx="2595644" cy="503177"/>
              </a:xfrm>
              <a:prstGeom prst="roundRect">
                <a:avLst/>
              </a:prstGeom>
              <a:solidFill>
                <a:srgbClr val="747E82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300" dirty="0">
                    <a:solidFill>
                      <a:schemeClr val="bg1"/>
                    </a:solidFill>
                  </a:rPr>
                  <a:t>Проведение обследований</a:t>
                </a:r>
              </a:p>
            </p:txBody>
          </p:sp>
          <p:sp>
            <p:nvSpPr>
              <p:cNvPr id="123" name="Скругленный прямоугольник 71">
                <a:extLst>
                  <a:ext uri="{FF2B5EF4-FFF2-40B4-BE49-F238E27FC236}">
                    <a16:creationId xmlns:a16="http://schemas.microsoft.com/office/drawing/2014/main" id="{F162D3CA-D4CF-492D-BD04-3B8216849379}"/>
                  </a:ext>
                </a:extLst>
              </p:cNvPr>
              <p:cNvSpPr/>
              <p:nvPr/>
            </p:nvSpPr>
            <p:spPr>
              <a:xfrm>
                <a:off x="3427515" y="5330943"/>
                <a:ext cx="2595644" cy="503177"/>
              </a:xfrm>
              <a:prstGeom prst="roundRect">
                <a:avLst/>
              </a:prstGeom>
              <a:solidFill>
                <a:srgbClr val="747E82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100" dirty="0">
                    <a:solidFill>
                      <a:schemeClr val="bg1"/>
                    </a:solidFill>
                  </a:rPr>
                  <a:t>Расчёт, определение целесообразности, выбор объектов</a:t>
                </a:r>
              </a:p>
            </p:txBody>
          </p:sp>
          <p:sp>
            <p:nvSpPr>
              <p:cNvPr id="124" name="Oval 38">
                <a:extLst>
                  <a:ext uri="{FF2B5EF4-FFF2-40B4-BE49-F238E27FC236}">
                    <a16:creationId xmlns:a16="http://schemas.microsoft.com/office/drawing/2014/main" id="{357B7644-129C-4995-B4BA-213C7FCC73A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494013" y="4979907"/>
                <a:ext cx="492830" cy="501144"/>
              </a:xfrm>
              <a:prstGeom prst="ellipse">
                <a:avLst/>
              </a:prstGeom>
              <a:solidFill>
                <a:srgbClr val="009BB2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5" name="Text Box 95">
                <a:extLst>
                  <a:ext uri="{FF2B5EF4-FFF2-40B4-BE49-F238E27FC236}">
                    <a16:creationId xmlns:a16="http://schemas.microsoft.com/office/drawing/2014/main" id="{751993AB-745F-456F-9EED-D58F52A30F8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376881" y="5050350"/>
                <a:ext cx="71089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РЦЭ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Oval 38">
                <a:extLst>
                  <a:ext uri="{FF2B5EF4-FFF2-40B4-BE49-F238E27FC236}">
                    <a16:creationId xmlns:a16="http://schemas.microsoft.com/office/drawing/2014/main" id="{195AC7F9-92BC-431C-A557-659F7FD81F3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775691" y="3051536"/>
                <a:ext cx="492830" cy="501144"/>
              </a:xfrm>
              <a:prstGeom prst="ellipse">
                <a:avLst/>
              </a:prstGeom>
              <a:solidFill>
                <a:srgbClr val="009BB2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7" name="Text Box 95">
                <a:extLst>
                  <a:ext uri="{FF2B5EF4-FFF2-40B4-BE49-F238E27FC236}">
                    <a16:creationId xmlns:a16="http://schemas.microsoft.com/office/drawing/2014/main" id="{CE36EB35-C231-4B13-94A5-0DAF67E44090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673826" y="3131954"/>
                <a:ext cx="71089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РЦЭ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8" name="Oval 38">
                <a:extLst>
                  <a:ext uri="{FF2B5EF4-FFF2-40B4-BE49-F238E27FC236}">
                    <a16:creationId xmlns:a16="http://schemas.microsoft.com/office/drawing/2014/main" id="{43F4184B-9C71-439C-B8C4-2E5684EE049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789159" y="4495757"/>
                <a:ext cx="492830" cy="501144"/>
              </a:xfrm>
              <a:prstGeom prst="ellipse">
                <a:avLst/>
              </a:prstGeom>
              <a:solidFill>
                <a:srgbClr val="009BB2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9" name="Text Box 95">
                <a:extLst>
                  <a:ext uri="{FF2B5EF4-FFF2-40B4-BE49-F238E27FC236}">
                    <a16:creationId xmlns:a16="http://schemas.microsoft.com/office/drawing/2014/main" id="{8895F10B-72FA-4A82-AC79-9F0AC67C2D3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681656" y="4585487"/>
                <a:ext cx="71089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РЦЭ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Text Box 95">
                <a:extLst>
                  <a:ext uri="{FF2B5EF4-FFF2-40B4-BE49-F238E27FC236}">
                    <a16:creationId xmlns:a16="http://schemas.microsoft.com/office/drawing/2014/main" id="{6839F380-FFD6-4446-8A2C-0EEC8B7F6DDB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061251" y="3148873"/>
                <a:ext cx="77587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ИОГВ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1" name="Скругленный прямоугольник 84">
                <a:extLst>
                  <a:ext uri="{FF2B5EF4-FFF2-40B4-BE49-F238E27FC236}">
                    <a16:creationId xmlns:a16="http://schemas.microsoft.com/office/drawing/2014/main" id="{59DA230E-C27E-4820-9459-5EBE611CB949}"/>
                  </a:ext>
                </a:extLst>
              </p:cNvPr>
              <p:cNvSpPr/>
              <p:nvPr/>
            </p:nvSpPr>
            <p:spPr>
              <a:xfrm>
                <a:off x="6510494" y="1057879"/>
                <a:ext cx="2207073" cy="1199224"/>
              </a:xfrm>
              <a:prstGeom prst="roundRect">
                <a:avLst/>
              </a:prstGeom>
              <a:solidFill>
                <a:srgbClr val="75AFA5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b="1" dirty="0">
                    <a:solidFill>
                      <a:schemeClr val="bg1"/>
                    </a:solidFill>
                  </a:rPr>
                  <a:t>Подготовка отчетных документов по итогам обследования</a:t>
                </a:r>
                <a:endParaRPr lang="ru-RU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2" name="Oval 80">
                <a:extLst>
                  <a:ext uri="{FF2B5EF4-FFF2-40B4-BE49-F238E27FC236}">
                    <a16:creationId xmlns:a16="http://schemas.microsoft.com/office/drawing/2014/main" id="{7340F452-99F5-41E5-A7E2-3785A3104ED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117159" y="2465169"/>
                <a:ext cx="492830" cy="500388"/>
              </a:xfrm>
              <a:prstGeom prst="ellipse">
                <a:avLst/>
              </a:prstGeom>
              <a:solidFill>
                <a:srgbClr val="529086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" name="Стрелка вниз 92">
                <a:extLst>
                  <a:ext uri="{FF2B5EF4-FFF2-40B4-BE49-F238E27FC236}">
                    <a16:creationId xmlns:a16="http://schemas.microsoft.com/office/drawing/2014/main" id="{71260D7F-253F-4226-A91E-97D46A4FD715}"/>
                  </a:ext>
                </a:extLst>
              </p:cNvPr>
              <p:cNvSpPr/>
              <p:nvPr/>
            </p:nvSpPr>
            <p:spPr>
              <a:xfrm rot="5400000">
                <a:off x="7531867" y="2262681"/>
                <a:ext cx="179432" cy="726373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4" name="Стрелка вниз 93">
                <a:extLst>
                  <a:ext uri="{FF2B5EF4-FFF2-40B4-BE49-F238E27FC236}">
                    <a16:creationId xmlns:a16="http://schemas.microsoft.com/office/drawing/2014/main" id="{D9761CDC-340B-47F7-B0D1-940FC20965E7}"/>
                  </a:ext>
                </a:extLst>
              </p:cNvPr>
              <p:cNvSpPr/>
              <p:nvPr/>
            </p:nvSpPr>
            <p:spPr>
              <a:xfrm rot="5400000" flipV="1">
                <a:off x="7540165" y="2429822"/>
                <a:ext cx="179431" cy="699841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5" name="Text Box 95">
                <a:extLst>
                  <a:ext uri="{FF2B5EF4-FFF2-40B4-BE49-F238E27FC236}">
                    <a16:creationId xmlns:a16="http://schemas.microsoft.com/office/drawing/2014/main" id="{CB0B8255-D85A-4086-B4BB-B7E8D7497B6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031043" y="2546702"/>
                <a:ext cx="71089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 err="1">
                    <a:solidFill>
                      <a:schemeClr val="bg1"/>
                    </a:solidFill>
                  </a:rPr>
                  <a:t>ЭСКо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6" name="Oval 38">
                <a:extLst>
                  <a:ext uri="{FF2B5EF4-FFF2-40B4-BE49-F238E27FC236}">
                    <a16:creationId xmlns:a16="http://schemas.microsoft.com/office/drawing/2014/main" id="{0705741D-4A93-43C1-8F1C-FCCD7FACB9F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633179" y="2450539"/>
                <a:ext cx="492830" cy="501144"/>
              </a:xfrm>
              <a:prstGeom prst="ellipse">
                <a:avLst/>
              </a:prstGeom>
              <a:solidFill>
                <a:srgbClr val="009BB2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" name="Text Box 95">
                <a:extLst>
                  <a:ext uri="{FF2B5EF4-FFF2-40B4-BE49-F238E27FC236}">
                    <a16:creationId xmlns:a16="http://schemas.microsoft.com/office/drawing/2014/main" id="{2C42CE25-019C-4FA7-A139-C69873C341A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6526435" y="2528444"/>
                <a:ext cx="71089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РЦЭ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8" name="Line 109">
                <a:extLst>
                  <a:ext uri="{FF2B5EF4-FFF2-40B4-BE49-F238E27FC236}">
                    <a16:creationId xmlns:a16="http://schemas.microsoft.com/office/drawing/2014/main" id="{9320A289-375C-4D7D-9671-9678F4FA0816}"/>
                  </a:ext>
                </a:extLst>
              </p:cNvPr>
              <p:cNvSpPr>
                <a:spLocks noChangeShapeType="1"/>
              </p:cNvSpPr>
              <p:nvPr/>
            </p:nvSpPr>
            <p:spPr bwMode="invGray">
              <a:xfrm flipH="1">
                <a:off x="6697277" y="3230731"/>
                <a:ext cx="1912712" cy="0"/>
              </a:xfrm>
              <a:prstGeom prst="line">
                <a:avLst/>
              </a:prstGeom>
              <a:noFill/>
              <a:ln w="76200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9" name="Скругленный прямоугольник 98">
                <a:extLst>
                  <a:ext uri="{FF2B5EF4-FFF2-40B4-BE49-F238E27FC236}">
                    <a16:creationId xmlns:a16="http://schemas.microsoft.com/office/drawing/2014/main" id="{B9669C6B-993C-4469-AD49-85FE9F79BD53}"/>
                  </a:ext>
                </a:extLst>
              </p:cNvPr>
              <p:cNvSpPr/>
              <p:nvPr/>
            </p:nvSpPr>
            <p:spPr>
              <a:xfrm>
                <a:off x="6630903" y="3686043"/>
                <a:ext cx="2111039" cy="1795008"/>
              </a:xfrm>
              <a:prstGeom prst="roundRect">
                <a:avLst/>
              </a:prstGeom>
              <a:solidFill>
                <a:srgbClr val="A7AEB1"/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b="1" dirty="0">
                    <a:solidFill>
                      <a:schemeClr val="bg1"/>
                    </a:solidFill>
                  </a:rPr>
                  <a:t>В формате определенном РЦЭ:</a:t>
                </a:r>
              </a:p>
              <a:p>
                <a:pPr algn="ctr">
                  <a:defRPr/>
                </a:pPr>
                <a:r>
                  <a:rPr lang="ru-RU" sz="1250" dirty="0">
                    <a:solidFill>
                      <a:schemeClr val="bg1"/>
                    </a:solidFill>
                  </a:rPr>
                  <a:t>(Отчетные материалы, проект КД)</a:t>
                </a:r>
              </a:p>
            </p:txBody>
          </p:sp>
          <p:sp>
            <p:nvSpPr>
              <p:cNvPr id="140" name="Скругленный прямоугольник 99">
                <a:extLst>
                  <a:ext uri="{FF2B5EF4-FFF2-40B4-BE49-F238E27FC236}">
                    <a16:creationId xmlns:a16="http://schemas.microsoft.com/office/drawing/2014/main" id="{78FA4943-BC51-458C-8D6D-400312594F34}"/>
                  </a:ext>
                </a:extLst>
              </p:cNvPr>
              <p:cNvSpPr/>
              <p:nvPr/>
            </p:nvSpPr>
            <p:spPr>
              <a:xfrm>
                <a:off x="9417879" y="1079670"/>
                <a:ext cx="2207073" cy="1199224"/>
              </a:xfrm>
              <a:prstGeom prst="roundRect">
                <a:avLst/>
              </a:prstGeom>
              <a:solidFill>
                <a:srgbClr val="75AFA5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b="1" dirty="0">
                    <a:solidFill>
                      <a:schemeClr val="bg1"/>
                    </a:solidFill>
                  </a:rPr>
                  <a:t>Согласование отчетных документов </a:t>
                </a:r>
              </a:p>
              <a:p>
                <a:pPr algn="ctr">
                  <a:defRPr/>
                </a:pPr>
                <a:r>
                  <a:rPr lang="ru-RU" sz="1100" dirty="0">
                    <a:solidFill>
                      <a:schemeClr val="bg1"/>
                    </a:solidFill>
                  </a:rPr>
                  <a:t>(разъяснение подготовленных документов всем заинтересованным структурным подразделениям)</a:t>
                </a:r>
              </a:p>
            </p:txBody>
          </p:sp>
          <p:sp>
            <p:nvSpPr>
              <p:cNvPr id="141" name="Oval 80">
                <a:extLst>
                  <a:ext uri="{FF2B5EF4-FFF2-40B4-BE49-F238E27FC236}">
                    <a16:creationId xmlns:a16="http://schemas.microsoft.com/office/drawing/2014/main" id="{AB8C7C82-433B-4838-A8C3-F5C914398B7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2343" y="1337088"/>
                <a:ext cx="372695" cy="394801"/>
              </a:xfrm>
              <a:prstGeom prst="ellipse">
                <a:avLst/>
              </a:prstGeom>
              <a:solidFill>
                <a:srgbClr val="595959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2" name="Text Box 95">
                <a:extLst>
                  <a:ext uri="{FF2B5EF4-FFF2-40B4-BE49-F238E27FC236}">
                    <a16:creationId xmlns:a16="http://schemas.microsoft.com/office/drawing/2014/main" id="{9445EB40-F160-48D7-9A2D-3EE0EA5CD4C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11892" y="1354353"/>
                <a:ext cx="221484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1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3" name="Oval 80">
                <a:extLst>
                  <a:ext uri="{FF2B5EF4-FFF2-40B4-BE49-F238E27FC236}">
                    <a16:creationId xmlns:a16="http://schemas.microsoft.com/office/drawing/2014/main" id="{60B6F579-68AD-4169-9A5B-CA5B86B2CCC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82773" y="3909368"/>
                <a:ext cx="372695" cy="394801"/>
              </a:xfrm>
              <a:prstGeom prst="ellipse">
                <a:avLst/>
              </a:prstGeom>
              <a:solidFill>
                <a:srgbClr val="595959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4" name="Text Box 95">
                <a:extLst>
                  <a:ext uri="{FF2B5EF4-FFF2-40B4-BE49-F238E27FC236}">
                    <a16:creationId xmlns:a16="http://schemas.microsoft.com/office/drawing/2014/main" id="{D1FD90E8-C889-4136-BA21-701547E33EA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99190" y="3929955"/>
                <a:ext cx="168218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2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8" name="Oval 38">
                <a:extLst>
                  <a:ext uri="{FF2B5EF4-FFF2-40B4-BE49-F238E27FC236}">
                    <a16:creationId xmlns:a16="http://schemas.microsoft.com/office/drawing/2014/main" id="{29549490-7191-49EA-82D0-28C390C7F28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492450" y="2499732"/>
                <a:ext cx="492830" cy="501144"/>
              </a:xfrm>
              <a:prstGeom prst="ellipse">
                <a:avLst/>
              </a:prstGeom>
              <a:solidFill>
                <a:srgbClr val="009BB2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9" name="Стрелка вниз 121">
                <a:extLst>
                  <a:ext uri="{FF2B5EF4-FFF2-40B4-BE49-F238E27FC236}">
                    <a16:creationId xmlns:a16="http://schemas.microsoft.com/office/drawing/2014/main" id="{11B95CA8-E853-49EE-8BEB-B0E5B85B3702}"/>
                  </a:ext>
                </a:extLst>
              </p:cNvPr>
              <p:cNvSpPr/>
              <p:nvPr/>
            </p:nvSpPr>
            <p:spPr>
              <a:xfrm rot="5400000" flipV="1">
                <a:off x="1710092" y="2286497"/>
                <a:ext cx="179431" cy="699841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0" name="Стрелка вниз 122">
                <a:extLst>
                  <a:ext uri="{FF2B5EF4-FFF2-40B4-BE49-F238E27FC236}">
                    <a16:creationId xmlns:a16="http://schemas.microsoft.com/office/drawing/2014/main" id="{E2AFE261-D9A9-4DFC-A0E8-58837FCD653B}"/>
                  </a:ext>
                </a:extLst>
              </p:cNvPr>
              <p:cNvSpPr/>
              <p:nvPr/>
            </p:nvSpPr>
            <p:spPr>
              <a:xfrm rot="5400000">
                <a:off x="10354910" y="2306163"/>
                <a:ext cx="179432" cy="726373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1" name="Стрелка вниз 123">
                <a:extLst>
                  <a:ext uri="{FF2B5EF4-FFF2-40B4-BE49-F238E27FC236}">
                    <a16:creationId xmlns:a16="http://schemas.microsoft.com/office/drawing/2014/main" id="{65607D93-EB1C-4DA0-842A-4CB0D6B6E0DB}"/>
                  </a:ext>
                </a:extLst>
              </p:cNvPr>
              <p:cNvSpPr/>
              <p:nvPr/>
            </p:nvSpPr>
            <p:spPr>
              <a:xfrm rot="5400000" flipV="1">
                <a:off x="10370020" y="2473593"/>
                <a:ext cx="179431" cy="699841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2" name="Oval 80">
                <a:extLst>
                  <a:ext uri="{FF2B5EF4-FFF2-40B4-BE49-F238E27FC236}">
                    <a16:creationId xmlns:a16="http://schemas.microsoft.com/office/drawing/2014/main" id="{1B670DC1-40B5-4D82-98A6-B501B9415EA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5187896" y="4526368"/>
                <a:ext cx="492830" cy="500388"/>
              </a:xfrm>
              <a:prstGeom prst="ellipse">
                <a:avLst/>
              </a:prstGeom>
              <a:solidFill>
                <a:srgbClr val="529086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" name="Text Box 95">
                <a:extLst>
                  <a:ext uri="{FF2B5EF4-FFF2-40B4-BE49-F238E27FC236}">
                    <a16:creationId xmlns:a16="http://schemas.microsoft.com/office/drawing/2014/main" id="{290F329F-2B02-414D-A22C-194A80CD1831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108116" y="4614979"/>
                <a:ext cx="71089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 err="1">
                    <a:solidFill>
                      <a:schemeClr val="bg1"/>
                    </a:solidFill>
                  </a:rPr>
                  <a:t>ЭСКо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4" name="Скругленный прямоугольник 132">
                <a:extLst>
                  <a:ext uri="{FF2B5EF4-FFF2-40B4-BE49-F238E27FC236}">
                    <a16:creationId xmlns:a16="http://schemas.microsoft.com/office/drawing/2014/main" id="{41F0CE70-A666-4AB0-B7D7-92C0D60508CD}"/>
                  </a:ext>
                </a:extLst>
              </p:cNvPr>
              <p:cNvSpPr/>
              <p:nvPr/>
            </p:nvSpPr>
            <p:spPr>
              <a:xfrm>
                <a:off x="9417879" y="3645024"/>
                <a:ext cx="2207073" cy="1199224"/>
              </a:xfrm>
              <a:prstGeom prst="roundRect">
                <a:avLst/>
              </a:prstGeom>
              <a:solidFill>
                <a:srgbClr val="75AFA5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b="1" dirty="0">
                    <a:solidFill>
                      <a:schemeClr val="bg1"/>
                    </a:solidFill>
                  </a:rPr>
                  <a:t>Размещение КД</a:t>
                </a:r>
                <a:endParaRPr lang="ru-RU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5" name="Oval 80">
                <a:extLst>
                  <a:ext uri="{FF2B5EF4-FFF2-40B4-BE49-F238E27FC236}">
                    <a16:creationId xmlns:a16="http://schemas.microsoft.com/office/drawing/2014/main" id="{8FEE0BB8-B102-4971-87C4-4810EC557F4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232781" y="3905167"/>
                <a:ext cx="372695" cy="394801"/>
              </a:xfrm>
              <a:prstGeom prst="ellipse">
                <a:avLst/>
              </a:prstGeom>
              <a:solidFill>
                <a:srgbClr val="595959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6" name="Text Box 95">
                <a:extLst>
                  <a:ext uri="{FF2B5EF4-FFF2-40B4-BE49-F238E27FC236}">
                    <a16:creationId xmlns:a16="http://schemas.microsoft.com/office/drawing/2014/main" id="{55D2F058-38EC-4D49-A9F4-AB47842CC46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9397073" y="2577549"/>
                <a:ext cx="71089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РЦЭ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7" name="Text Box 95">
                <a:extLst>
                  <a:ext uri="{FF2B5EF4-FFF2-40B4-BE49-F238E27FC236}">
                    <a16:creationId xmlns:a16="http://schemas.microsoft.com/office/drawing/2014/main" id="{52C0F680-481D-4F52-937C-DAACCF31080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0783126" y="2597872"/>
                <a:ext cx="77587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ИОГВ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8" name="Oval 80">
                <a:extLst>
                  <a:ext uri="{FF2B5EF4-FFF2-40B4-BE49-F238E27FC236}">
                    <a16:creationId xmlns:a16="http://schemas.microsoft.com/office/drawing/2014/main" id="{A82EF340-124C-43D4-A4FD-E0012DF3B38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499551" y="5907439"/>
                <a:ext cx="492830" cy="500388"/>
              </a:xfrm>
              <a:prstGeom prst="ellipse">
                <a:avLst/>
              </a:prstGeom>
              <a:solidFill>
                <a:srgbClr val="529086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9" name="Text Box 95">
                <a:extLst>
                  <a:ext uri="{FF2B5EF4-FFF2-40B4-BE49-F238E27FC236}">
                    <a16:creationId xmlns:a16="http://schemas.microsoft.com/office/drawing/2014/main" id="{481D9E32-1448-4E77-9B4E-D73E364DAED3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4410045" y="5996226"/>
                <a:ext cx="71089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 err="1">
                    <a:solidFill>
                      <a:schemeClr val="bg1"/>
                    </a:solidFill>
                  </a:rPr>
                  <a:t>ЭСКо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0" name="Oval 66">
                <a:extLst>
                  <a:ext uri="{FF2B5EF4-FFF2-40B4-BE49-F238E27FC236}">
                    <a16:creationId xmlns:a16="http://schemas.microsoft.com/office/drawing/2014/main" id="{64603467-AE8E-4AA0-B66B-3CC067B7408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0291622" y="4966059"/>
                <a:ext cx="492830" cy="500388"/>
              </a:xfrm>
              <a:prstGeom prst="ellipse">
                <a:avLst/>
              </a:prstGeom>
              <a:solidFill>
                <a:srgbClr val="438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1" name="Text Box 95">
                <a:extLst>
                  <a:ext uri="{FF2B5EF4-FFF2-40B4-BE49-F238E27FC236}">
                    <a16:creationId xmlns:a16="http://schemas.microsoft.com/office/drawing/2014/main" id="{F728EC5E-E45A-4C92-97CC-0E02CD215FE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0156207" y="5054670"/>
                <a:ext cx="775879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20650" indent="-120650" algn="ctr">
                  <a:spcBef>
                    <a:spcPct val="50000"/>
                  </a:spcBef>
                </a:pPr>
                <a:r>
                  <a:rPr lang="ru-RU" sz="1500" b="1" dirty="0">
                    <a:solidFill>
                      <a:schemeClr val="bg1"/>
                    </a:solidFill>
                  </a:rPr>
                  <a:t>ИОГВ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" name="Oval 80">
              <a:extLst>
                <a:ext uri="{FF2B5EF4-FFF2-40B4-BE49-F238E27FC236}">
                  <a16:creationId xmlns:a16="http://schemas.microsoft.com/office/drawing/2014/main" id="{E7F3C194-1452-48A0-BDCC-AC23AC1FB10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78038" y="1519611"/>
              <a:ext cx="372695" cy="394801"/>
            </a:xfrm>
            <a:prstGeom prst="ellipse">
              <a:avLst/>
            </a:prstGeom>
            <a:solidFill>
              <a:srgbClr val="595959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Oval 80">
              <a:extLst>
                <a:ext uri="{FF2B5EF4-FFF2-40B4-BE49-F238E27FC236}">
                  <a16:creationId xmlns:a16="http://schemas.microsoft.com/office/drawing/2014/main" id="{F5567DF1-5EDC-4D7D-8ADD-AA44212A1BF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85503" y="1487958"/>
              <a:ext cx="372695" cy="394801"/>
            </a:xfrm>
            <a:prstGeom prst="ellipse">
              <a:avLst/>
            </a:prstGeom>
            <a:solidFill>
              <a:srgbClr val="595959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Oval 80">
              <a:extLst>
                <a:ext uri="{FF2B5EF4-FFF2-40B4-BE49-F238E27FC236}">
                  <a16:creationId xmlns:a16="http://schemas.microsoft.com/office/drawing/2014/main" id="{CBC039B8-0A8F-43A2-AF3D-434E8160161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410803" y="1502101"/>
              <a:ext cx="372695" cy="394801"/>
            </a:xfrm>
            <a:prstGeom prst="ellipse">
              <a:avLst/>
            </a:prstGeom>
            <a:solidFill>
              <a:srgbClr val="595959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Text Box 95">
              <a:extLst>
                <a:ext uri="{FF2B5EF4-FFF2-40B4-BE49-F238E27FC236}">
                  <a16:creationId xmlns:a16="http://schemas.microsoft.com/office/drawing/2014/main" id="{3DAF8D8F-A36E-4DA2-8BDC-D8A23EB2126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641675" y="1559594"/>
              <a:ext cx="221484" cy="323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20650" indent="-120650" algn="ctr">
                <a:spcBef>
                  <a:spcPct val="50000"/>
                </a:spcBef>
              </a:pPr>
              <a:r>
                <a:rPr lang="ru-RU" sz="1500" b="1" dirty="0">
                  <a:solidFill>
                    <a:schemeClr val="bg1"/>
                  </a:solidFill>
                </a:rPr>
                <a:t>3</a:t>
              </a:r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Text Box 95">
              <a:extLst>
                <a:ext uri="{FF2B5EF4-FFF2-40B4-BE49-F238E27FC236}">
                  <a16:creationId xmlns:a16="http://schemas.microsoft.com/office/drawing/2014/main" id="{0C9F6178-0E39-445B-8A85-BDF1293824B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6549140" y="1518260"/>
              <a:ext cx="221484" cy="323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20650" indent="-120650" algn="ctr">
                <a:spcBef>
                  <a:spcPct val="50000"/>
                </a:spcBef>
              </a:pPr>
              <a:r>
                <a:rPr lang="ru-RU" sz="1500" b="1" dirty="0">
                  <a:solidFill>
                    <a:schemeClr val="bg1"/>
                  </a:solidFill>
                </a:rPr>
                <a:t>4</a:t>
              </a:r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 Box 95">
              <a:extLst>
                <a:ext uri="{FF2B5EF4-FFF2-40B4-BE49-F238E27FC236}">
                  <a16:creationId xmlns:a16="http://schemas.microsoft.com/office/drawing/2014/main" id="{2BAD297D-BBAB-49DC-9968-5B044D4BDB9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9489022" y="1534822"/>
              <a:ext cx="221484" cy="323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20650" indent="-120650" algn="ctr">
                <a:spcBef>
                  <a:spcPct val="50000"/>
                </a:spcBef>
              </a:pPr>
              <a:r>
                <a:rPr lang="ru-RU" sz="1500" b="1" dirty="0">
                  <a:solidFill>
                    <a:schemeClr val="bg1"/>
                  </a:solidFill>
                </a:rPr>
                <a:t>5</a:t>
              </a:r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Text Box 95">
              <a:extLst>
                <a:ext uri="{FF2B5EF4-FFF2-40B4-BE49-F238E27FC236}">
                  <a16:creationId xmlns:a16="http://schemas.microsoft.com/office/drawing/2014/main" id="{3E4BB744-60F4-4815-BC43-583187BEBDD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9422376" y="4177878"/>
              <a:ext cx="221484" cy="323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20650" indent="-120650" algn="ctr">
                <a:spcBef>
                  <a:spcPct val="50000"/>
                </a:spcBef>
              </a:pPr>
              <a:r>
                <a:rPr lang="ru-RU" sz="1500" b="1" dirty="0">
                  <a:solidFill>
                    <a:schemeClr val="bg1"/>
                  </a:solidFill>
                </a:rPr>
                <a:t>6</a:t>
              </a:r>
              <a:endParaRPr lang="en-US" sz="15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3923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658</Words>
  <Application>Microsoft Office PowerPoint</Application>
  <PresentationFormat>Широкоэкранный</PresentationFormat>
  <Paragraphs>123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Roboto</vt:lpstr>
      <vt:lpstr>Roboto Black</vt:lpstr>
      <vt:lpstr>Roboto Light</vt:lpstr>
      <vt:lpstr>Roboto Medium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Riadi .</dc:creator>
  <cp:lastModifiedBy>Ola Kastensson</cp:lastModifiedBy>
  <cp:revision>124</cp:revision>
  <dcterms:created xsi:type="dcterms:W3CDTF">2018-03-05T22:31:18Z</dcterms:created>
  <dcterms:modified xsi:type="dcterms:W3CDTF">2020-10-13T09:58:50Z</dcterms:modified>
</cp:coreProperties>
</file>